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66"/>
  </p:notesMasterIdLst>
  <p:handoutMasterIdLst>
    <p:handoutMasterId r:id="rId67"/>
  </p:handout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5" r:id="rId10"/>
    <p:sldId id="274" r:id="rId11"/>
    <p:sldId id="276" r:id="rId12"/>
    <p:sldId id="277" r:id="rId13"/>
    <p:sldId id="278" r:id="rId14"/>
    <p:sldId id="279" r:id="rId15"/>
    <p:sldId id="280" r:id="rId16"/>
    <p:sldId id="282" r:id="rId17"/>
    <p:sldId id="283" r:id="rId18"/>
    <p:sldId id="281" r:id="rId19"/>
    <p:sldId id="284" r:id="rId20"/>
    <p:sldId id="285" r:id="rId21"/>
    <p:sldId id="286" r:id="rId22"/>
    <p:sldId id="287" r:id="rId23"/>
    <p:sldId id="288" r:id="rId24"/>
    <p:sldId id="290" r:id="rId25"/>
    <p:sldId id="291" r:id="rId26"/>
    <p:sldId id="292" r:id="rId27"/>
    <p:sldId id="294" r:id="rId28"/>
    <p:sldId id="293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8" r:id="rId52"/>
    <p:sldId id="317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</p:sldIdLst>
  <p:sldSz cx="9144000" cy="6858000" type="screen4x3"/>
  <p:notesSz cx="6735763" cy="9866313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7F5"/>
    <a:srgbClr val="837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Açık Stil 1 - Vurgu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Açık Stil 1 - Vurgu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Orta Stil 2 - Vurgu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497" autoAdjust="0"/>
  </p:normalViewPr>
  <p:slideViewPr>
    <p:cSldViewPr>
      <p:cViewPr>
        <p:scale>
          <a:sx n="80" d="100"/>
          <a:sy n="80" d="100"/>
        </p:scale>
        <p:origin x="-1086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47658-7641-48E4-A5F9-EE442207434E}" type="datetimeFigureOut">
              <a:rPr lang="tr-TR" smtClean="0"/>
              <a:pPr/>
              <a:t>01.03.2013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06FFA-0BFC-4368-BAF0-839A418822A4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7734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3638D-CEA5-46D9-BA14-F925A099E2F3}" type="datetimeFigureOut">
              <a:rPr lang="tr-TR" smtClean="0"/>
              <a:pPr/>
              <a:t>01.03.2013</a:t>
            </a:fld>
            <a:endParaRPr lang="tr-TR"/>
          </a:p>
        </p:txBody>
      </p:sp>
      <p:sp>
        <p:nvSpPr>
          <p:cNvPr id="4" name="3 Slayt Görüntüsü Yer Tutucusu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4 Not Yer Tutucusu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003A6-1635-4FB0-B82E-12AC7DC0F6FB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3691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25956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6904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6904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6904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41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25956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7695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7695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7695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7695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7695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7695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6904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7695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7695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7695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7695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7695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54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76951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55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76951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56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76951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57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76951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58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7695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6904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6904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6904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6904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6904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6904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03A6-1635-4FB0-B82E-12AC7DC0F6FB}" type="slidenum">
              <a:rPr lang="tr-TR" smtClean="0"/>
              <a:pPr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690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A3900-0B05-4236-BC64-DCDA5E5B1044}" type="datetimeFigureOut">
              <a:rPr lang="tr-TR" smtClean="0"/>
              <a:pPr/>
              <a:t>01.03.2013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C8F81-A9D9-4D13-A9EA-86831ADE6816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566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A3900-0B05-4236-BC64-DCDA5E5B1044}" type="datetimeFigureOut">
              <a:rPr lang="tr-TR" smtClean="0"/>
              <a:pPr/>
              <a:t>01.03.2013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C8F81-A9D9-4D13-A9EA-86831ADE6816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882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A3900-0B05-4236-BC64-DCDA5E5B1044}" type="datetimeFigureOut">
              <a:rPr lang="tr-TR" smtClean="0"/>
              <a:pPr/>
              <a:t>01.03.2013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C8F81-A9D9-4D13-A9EA-86831ADE6816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9855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A3900-0B05-4236-BC64-DCDA5E5B1044}" type="datetimeFigureOut">
              <a:rPr lang="tr-TR" smtClean="0"/>
              <a:pPr/>
              <a:t>01.03.2013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C8F81-A9D9-4D13-A9EA-86831ADE6816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4969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A3900-0B05-4236-BC64-DCDA5E5B1044}" type="datetimeFigureOut">
              <a:rPr lang="tr-TR" smtClean="0"/>
              <a:pPr/>
              <a:t>01.03.2013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C8F81-A9D9-4D13-A9EA-86831ADE6816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1263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A3900-0B05-4236-BC64-DCDA5E5B1044}" type="datetimeFigureOut">
              <a:rPr lang="tr-TR" smtClean="0"/>
              <a:pPr/>
              <a:t>01.03.2013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C8F81-A9D9-4D13-A9EA-86831ADE6816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8853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A3900-0B05-4236-BC64-DCDA5E5B1044}" type="datetimeFigureOut">
              <a:rPr lang="tr-TR" smtClean="0"/>
              <a:pPr/>
              <a:t>01.03.2013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C8F81-A9D9-4D13-A9EA-86831ADE6816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6578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A3900-0B05-4236-BC64-DCDA5E5B1044}" type="datetimeFigureOut">
              <a:rPr lang="tr-TR" smtClean="0"/>
              <a:pPr/>
              <a:t>01.03.2013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C8F81-A9D9-4D13-A9EA-86831ADE6816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985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A3900-0B05-4236-BC64-DCDA5E5B1044}" type="datetimeFigureOut">
              <a:rPr lang="tr-TR" smtClean="0"/>
              <a:pPr/>
              <a:t>01.03.2013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C8F81-A9D9-4D13-A9EA-86831ADE6816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008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A3900-0B05-4236-BC64-DCDA5E5B1044}" type="datetimeFigureOut">
              <a:rPr lang="tr-TR" smtClean="0"/>
              <a:pPr/>
              <a:t>01.03.2013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C8F81-A9D9-4D13-A9EA-86831ADE6816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611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A3900-0B05-4236-BC64-DCDA5E5B1044}" type="datetimeFigureOut">
              <a:rPr lang="tr-TR" smtClean="0"/>
              <a:pPr/>
              <a:t>01.03.2013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C8F81-A9D9-4D13-A9EA-86831ADE6816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309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A3900-0B05-4236-BC64-DCDA5E5B1044}" type="datetimeFigureOut">
              <a:rPr lang="tr-TR" smtClean="0"/>
              <a:pPr/>
              <a:t>01.03.2013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C8F81-A9D9-4D13-A9EA-86831ADE6816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3689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Başlık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 108E</a:t>
            </a:r>
            <a:b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Scientific and Engineering Computing</a:t>
            </a:r>
            <a:endParaRPr lang="en-GB" dirty="0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2800" b="1" dirty="0" smtClean="0"/>
              <a:t>ASST. PROF. DR. </a:t>
            </a:r>
            <a:r>
              <a:rPr lang="tr-TR" sz="2800" b="1" dirty="0" smtClean="0"/>
              <a:t>İPEK AKIN</a:t>
            </a:r>
            <a:endParaRPr lang="en-GB" sz="2800" b="1" dirty="0"/>
          </a:p>
        </p:txBody>
      </p:sp>
      <p:sp>
        <p:nvSpPr>
          <p:cNvPr id="4" name="3 Metin kutusu"/>
          <p:cNvSpPr txBox="1"/>
          <p:nvPr/>
        </p:nvSpPr>
        <p:spPr>
          <a:xfrm>
            <a:off x="304906" y="5482680"/>
            <a:ext cx="8572560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tr-TR" sz="3200" b="1" dirty="0" err="1" smtClean="0">
                <a:solidFill>
                  <a:schemeClr val="tx1"/>
                </a:solidFill>
                <a:latin typeface="+mj-lt"/>
              </a:rPr>
              <a:t>Creating</a:t>
            </a:r>
            <a:r>
              <a:rPr lang="tr-TR" sz="32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tr-TR" sz="3200" b="1" dirty="0" err="1" smtClean="0">
                <a:solidFill>
                  <a:schemeClr val="tx1"/>
                </a:solidFill>
                <a:latin typeface="+mj-lt"/>
              </a:rPr>
              <a:t>Arrays</a:t>
            </a:r>
            <a:endParaRPr lang="en-GB" sz="3200" b="1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99824" y="1023317"/>
            <a:ext cx="8705719" cy="821507"/>
          </a:xfrm>
        </p:spPr>
        <p:txBody>
          <a:bodyPr>
            <a:normAutofit/>
          </a:bodyPr>
          <a:lstStyle/>
          <a:p>
            <a:pPr algn="just"/>
            <a:r>
              <a:rPr lang="en-US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Creating a vector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with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constant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spacing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by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specifying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the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first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term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,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the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spacing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,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and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the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last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term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endParaRPr lang="en-US" sz="2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12" b="41799"/>
          <a:stretch/>
        </p:blipFill>
        <p:spPr>
          <a:xfrm>
            <a:off x="378922" y="2562470"/>
            <a:ext cx="8386156" cy="1154562"/>
          </a:xfrm>
          <a:prstGeom prst="rect">
            <a:avLst/>
          </a:prstGeom>
        </p:spPr>
      </p:pic>
      <p:grpSp>
        <p:nvGrpSpPr>
          <p:cNvPr id="7" name="Grup 6"/>
          <p:cNvGrpSpPr/>
          <p:nvPr/>
        </p:nvGrpSpPr>
        <p:grpSpPr>
          <a:xfrm>
            <a:off x="387629" y="4323806"/>
            <a:ext cx="8386156" cy="1481458"/>
            <a:chOff x="387629" y="4323806"/>
            <a:chExt cx="8386156" cy="1481458"/>
          </a:xfrm>
        </p:grpSpPr>
        <p:pic>
          <p:nvPicPr>
            <p:cNvPr id="9" name="Resim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136" b="-1"/>
            <a:stretch/>
          </p:blipFill>
          <p:spPr>
            <a:xfrm>
              <a:off x="387629" y="4323806"/>
              <a:ext cx="8386156" cy="1481458"/>
            </a:xfrm>
            <a:prstGeom prst="rect">
              <a:avLst/>
            </a:prstGeom>
          </p:spPr>
        </p:pic>
        <p:sp>
          <p:nvSpPr>
            <p:cNvPr id="6" name="Dikdörtgen 5"/>
            <p:cNvSpPr/>
            <p:nvPr/>
          </p:nvSpPr>
          <p:spPr>
            <a:xfrm>
              <a:off x="4225023" y="4810215"/>
              <a:ext cx="4409102" cy="267383"/>
            </a:xfrm>
            <a:prstGeom prst="rect">
              <a:avLst/>
            </a:prstGeom>
            <a:noFill/>
            <a:ln w="412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284043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866773" y="2564904"/>
            <a:ext cx="7357879" cy="1368152"/>
          </a:xfrm>
        </p:spPr>
        <p:txBody>
          <a:bodyPr>
            <a:normAutofit fontScale="90000"/>
          </a:bodyPr>
          <a:lstStyle/>
          <a:p>
            <a:pPr algn="just"/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If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the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numbers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m, q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and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n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are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such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that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the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value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of n can not be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obtained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by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adding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q’s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to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m,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then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(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for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positive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n)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the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last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element in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the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vector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will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be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the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last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number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that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does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not </a:t>
            </a:r>
            <a:r>
              <a:rPr lang="tr-TR" sz="2600" b="1" dirty="0" err="1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exceeds</a:t>
            </a:r>
            <a:r>
              <a:rPr lang="tr-TR" sz="2600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n.</a:t>
            </a:r>
            <a:endParaRPr lang="en-US" sz="2600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447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199824" y="548680"/>
            <a:ext cx="8705719" cy="821507"/>
          </a:xfrm>
        </p:spPr>
        <p:txBody>
          <a:bodyPr>
            <a:normAutofit/>
          </a:bodyPr>
          <a:lstStyle/>
          <a:p>
            <a:pPr algn="just"/>
            <a:r>
              <a:rPr lang="en-US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Creating a vector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with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constant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spacing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by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specifying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the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first</a:t>
            </a:r>
            <a:r>
              <a:rPr lang="tr-TR" sz="2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and</a:t>
            </a:r>
            <a:r>
              <a:rPr lang="tr-TR" sz="2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last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terms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,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and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the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number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of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terms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</a:t>
            </a:r>
            <a:endParaRPr lang="en-US" sz="2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2431516" y="3229621"/>
            <a:ext cx="4332276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tr-TR" sz="2400" dirty="0" err="1" smtClean="0"/>
              <a:t>variable_name</a:t>
            </a:r>
            <a:r>
              <a:rPr lang="tr-TR" sz="2400" dirty="0" smtClean="0"/>
              <a:t> = </a:t>
            </a:r>
            <a:r>
              <a:rPr lang="tr-TR" sz="2400" dirty="0" err="1" smtClean="0"/>
              <a:t>linspace</a:t>
            </a:r>
            <a:r>
              <a:rPr lang="tr-TR" sz="2400" dirty="0" smtClean="0"/>
              <a:t> (</a:t>
            </a:r>
            <a:r>
              <a:rPr lang="tr-TR" sz="2400" dirty="0" err="1" smtClean="0"/>
              <a:t>xi,xf,n</a:t>
            </a:r>
            <a:r>
              <a:rPr lang="tr-TR" sz="2400" dirty="0" smtClean="0"/>
              <a:t>)</a:t>
            </a:r>
            <a:endParaRPr lang="tr-TR" sz="2400" dirty="0"/>
          </a:p>
        </p:txBody>
      </p:sp>
      <p:sp>
        <p:nvSpPr>
          <p:cNvPr id="7" name="Metin kutusu 6"/>
          <p:cNvSpPr txBox="1"/>
          <p:nvPr/>
        </p:nvSpPr>
        <p:spPr>
          <a:xfrm>
            <a:off x="395536" y="1658219"/>
            <a:ext cx="3136115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sz="2400" b="1" dirty="0" smtClean="0"/>
              <a:t>First element: xi</a:t>
            </a:r>
          </a:p>
          <a:p>
            <a:r>
              <a:rPr lang="tr-TR" sz="2400" b="1" dirty="0" err="1" smtClean="0"/>
              <a:t>Last</a:t>
            </a:r>
            <a:r>
              <a:rPr lang="tr-TR" sz="2400" b="1" dirty="0" smtClean="0"/>
              <a:t> element: </a:t>
            </a:r>
            <a:r>
              <a:rPr lang="tr-TR" sz="2400" b="1" dirty="0" err="1" smtClean="0"/>
              <a:t>xf</a:t>
            </a:r>
            <a:endParaRPr lang="tr-TR" sz="2400" b="1" dirty="0" smtClean="0"/>
          </a:p>
          <a:p>
            <a:r>
              <a:rPr lang="tr-TR" sz="2400" b="1" dirty="0" err="1" smtClean="0"/>
              <a:t>Number</a:t>
            </a:r>
            <a:r>
              <a:rPr lang="tr-TR" sz="2400" b="1" dirty="0" smtClean="0"/>
              <a:t> of </a:t>
            </a:r>
            <a:r>
              <a:rPr lang="tr-TR" sz="2400" b="1" dirty="0" err="1" smtClean="0"/>
              <a:t>elements</a:t>
            </a:r>
            <a:r>
              <a:rPr lang="tr-TR" sz="2400" b="1" dirty="0" smtClean="0"/>
              <a:t>: n</a:t>
            </a:r>
            <a:endParaRPr lang="tr-TR" sz="2400" b="1" dirty="0"/>
          </a:p>
        </p:txBody>
      </p:sp>
      <p:sp>
        <p:nvSpPr>
          <p:cNvPr id="8" name="Metin kutusu 7"/>
          <p:cNvSpPr txBox="1"/>
          <p:nvPr/>
        </p:nvSpPr>
        <p:spPr>
          <a:xfrm>
            <a:off x="3671813" y="2077493"/>
            <a:ext cx="4788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 smtClean="0"/>
              <a:t>Created</a:t>
            </a:r>
            <a:r>
              <a:rPr lang="tr-TR" sz="2400" dirty="0" smtClean="0"/>
              <a:t> </a:t>
            </a:r>
            <a:r>
              <a:rPr lang="tr-TR" sz="2400" dirty="0" err="1" smtClean="0"/>
              <a:t>by</a:t>
            </a:r>
            <a:r>
              <a:rPr lang="tr-TR" sz="2400" dirty="0" smtClean="0"/>
              <a:t> </a:t>
            </a:r>
            <a:r>
              <a:rPr lang="tr-TR" sz="2400" dirty="0" err="1" smtClean="0"/>
              <a:t>typing</a:t>
            </a:r>
            <a:r>
              <a:rPr lang="tr-TR" sz="2400" dirty="0" smtClean="0"/>
              <a:t> </a:t>
            </a:r>
            <a:r>
              <a:rPr lang="tr-TR" sz="24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linspace</a:t>
            </a:r>
            <a:r>
              <a:rPr lang="tr-TR" sz="2400" dirty="0" smtClean="0"/>
              <a:t> </a:t>
            </a:r>
            <a:r>
              <a:rPr lang="tr-TR" sz="2400" dirty="0" err="1" smtClean="0"/>
              <a:t>command</a:t>
            </a:r>
            <a:endParaRPr lang="tr-TR" sz="2400" dirty="0"/>
          </a:p>
        </p:txBody>
      </p:sp>
      <p:sp>
        <p:nvSpPr>
          <p:cNvPr id="10" name="Metin kutusu 9"/>
          <p:cNvSpPr txBox="1"/>
          <p:nvPr/>
        </p:nvSpPr>
        <p:spPr>
          <a:xfrm>
            <a:off x="611560" y="3890467"/>
            <a:ext cx="8136904" cy="1107996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sz="2200" dirty="0" smtClean="0"/>
              <a:t>&gt;&gt; </a:t>
            </a:r>
            <a:r>
              <a:rPr lang="tr-TR" sz="2200" dirty="0" err="1" smtClean="0"/>
              <a:t>va</a:t>
            </a:r>
            <a:r>
              <a:rPr lang="tr-TR" sz="2200" dirty="0" smtClean="0"/>
              <a:t>=</a:t>
            </a:r>
            <a:r>
              <a:rPr lang="tr-TR" sz="2200" dirty="0" err="1" smtClean="0"/>
              <a:t>linspace</a:t>
            </a:r>
            <a:r>
              <a:rPr lang="tr-TR" sz="2200" dirty="0" smtClean="0"/>
              <a:t>(0,8,6)</a:t>
            </a:r>
          </a:p>
          <a:p>
            <a:r>
              <a:rPr lang="tr-TR" sz="2200" dirty="0" err="1"/>
              <a:t>v</a:t>
            </a:r>
            <a:r>
              <a:rPr lang="tr-TR" sz="2200" dirty="0" err="1" smtClean="0"/>
              <a:t>a</a:t>
            </a:r>
            <a:r>
              <a:rPr lang="tr-TR" sz="2200" dirty="0" smtClean="0"/>
              <a:t>=</a:t>
            </a:r>
          </a:p>
          <a:p>
            <a:r>
              <a:rPr lang="tr-TR" sz="2200" dirty="0" smtClean="0"/>
              <a:t>        0      1.6000         3.2000       4.8000 	      6.4000      8.0000</a:t>
            </a:r>
            <a:endParaRPr lang="tr-TR" sz="2200" dirty="0"/>
          </a:p>
        </p:txBody>
      </p:sp>
      <p:sp>
        <p:nvSpPr>
          <p:cNvPr id="12" name="Metin kutusu 11"/>
          <p:cNvSpPr txBox="1"/>
          <p:nvPr/>
        </p:nvSpPr>
        <p:spPr>
          <a:xfrm>
            <a:off x="617930" y="5114603"/>
            <a:ext cx="3136115" cy="1200329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tr-TR" sz="2400" dirty="0" smtClean="0"/>
              <a:t>First element: 0</a:t>
            </a:r>
          </a:p>
          <a:p>
            <a:r>
              <a:rPr lang="tr-TR" sz="2400" dirty="0" err="1" smtClean="0"/>
              <a:t>Last</a:t>
            </a:r>
            <a:r>
              <a:rPr lang="tr-TR" sz="2400" dirty="0" smtClean="0"/>
              <a:t> element: 8</a:t>
            </a:r>
          </a:p>
          <a:p>
            <a:r>
              <a:rPr lang="tr-TR" sz="2400" dirty="0" err="1" smtClean="0"/>
              <a:t>Number</a:t>
            </a:r>
            <a:r>
              <a:rPr lang="tr-TR" sz="2400" dirty="0" smtClean="0"/>
              <a:t> of </a:t>
            </a:r>
            <a:r>
              <a:rPr lang="tr-TR" sz="2400" dirty="0" err="1" smtClean="0"/>
              <a:t>elements</a:t>
            </a:r>
            <a:r>
              <a:rPr lang="tr-TR" sz="2400" dirty="0" smtClean="0"/>
              <a:t>: 6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69585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 2"/>
          <p:cNvGrpSpPr/>
          <p:nvPr/>
        </p:nvGrpSpPr>
        <p:grpSpPr>
          <a:xfrm>
            <a:off x="539552" y="116632"/>
            <a:ext cx="8136904" cy="2424465"/>
            <a:chOff x="539552" y="260648"/>
            <a:chExt cx="8136904" cy="2424465"/>
          </a:xfrm>
        </p:grpSpPr>
        <p:sp>
          <p:nvSpPr>
            <p:cNvPr id="9" name="Metin kutusu 8"/>
            <p:cNvSpPr txBox="1"/>
            <p:nvPr/>
          </p:nvSpPr>
          <p:spPr>
            <a:xfrm>
              <a:off x="539552" y="260648"/>
              <a:ext cx="8136904" cy="1107996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r-TR" sz="2200" dirty="0" smtClean="0"/>
                <a:t>&gt;&gt; </a:t>
              </a:r>
              <a:r>
                <a:rPr lang="tr-TR" sz="2200" dirty="0" err="1" smtClean="0"/>
                <a:t>vb</a:t>
              </a:r>
              <a:r>
                <a:rPr lang="tr-TR" sz="2200" dirty="0" smtClean="0"/>
                <a:t>=</a:t>
              </a:r>
              <a:r>
                <a:rPr lang="tr-TR" sz="2200" dirty="0" err="1" smtClean="0"/>
                <a:t>linspace</a:t>
              </a:r>
              <a:r>
                <a:rPr lang="tr-TR" sz="2200" dirty="0" smtClean="0"/>
                <a:t>(30,10,11)</a:t>
              </a:r>
            </a:p>
            <a:p>
              <a:r>
                <a:rPr lang="tr-TR" sz="2200" dirty="0" err="1" smtClean="0"/>
                <a:t>vb</a:t>
              </a:r>
              <a:r>
                <a:rPr lang="tr-TR" sz="2200" dirty="0" smtClean="0"/>
                <a:t>=</a:t>
              </a:r>
            </a:p>
            <a:p>
              <a:r>
                <a:rPr lang="tr-TR" sz="2200" dirty="0" smtClean="0"/>
                <a:t>      30  28  26  24  22  20  18  16  14  12  10    </a:t>
              </a:r>
              <a:endParaRPr lang="tr-TR" sz="2200" dirty="0"/>
            </a:p>
          </p:txBody>
        </p:sp>
        <p:sp>
          <p:nvSpPr>
            <p:cNvPr id="11" name="Metin kutusu 10"/>
            <p:cNvSpPr txBox="1"/>
            <p:nvPr/>
          </p:nvSpPr>
          <p:spPr>
            <a:xfrm>
              <a:off x="545922" y="1484784"/>
              <a:ext cx="3229089" cy="1200329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tr-TR" sz="2400" dirty="0" smtClean="0"/>
                <a:t>First element: 30</a:t>
              </a:r>
            </a:p>
            <a:p>
              <a:r>
                <a:rPr lang="tr-TR" sz="2400" dirty="0" err="1" smtClean="0"/>
                <a:t>Last</a:t>
              </a:r>
              <a:r>
                <a:rPr lang="tr-TR" sz="2400" dirty="0" smtClean="0"/>
                <a:t> element: 10</a:t>
              </a:r>
            </a:p>
            <a:p>
              <a:r>
                <a:rPr lang="tr-TR" sz="2400" dirty="0" err="1" smtClean="0"/>
                <a:t>Number</a:t>
              </a:r>
              <a:r>
                <a:rPr lang="tr-TR" sz="2400" dirty="0" smtClean="0"/>
                <a:t> of </a:t>
              </a:r>
              <a:r>
                <a:rPr lang="tr-TR" sz="2400" dirty="0" err="1" smtClean="0"/>
                <a:t>elements</a:t>
              </a:r>
              <a:r>
                <a:rPr lang="tr-TR" sz="2400" dirty="0" smtClean="0"/>
                <a:t>: 11</a:t>
              </a:r>
              <a:endParaRPr lang="tr-TR" sz="2400" dirty="0"/>
            </a:p>
          </p:txBody>
        </p:sp>
      </p:grpSp>
      <p:grpSp>
        <p:nvGrpSpPr>
          <p:cNvPr id="5" name="Grup 4"/>
          <p:cNvGrpSpPr/>
          <p:nvPr/>
        </p:nvGrpSpPr>
        <p:grpSpPr>
          <a:xfrm>
            <a:off x="539552" y="2651699"/>
            <a:ext cx="8136904" cy="4154984"/>
            <a:chOff x="539552" y="2651699"/>
            <a:chExt cx="8136904" cy="4154984"/>
          </a:xfrm>
        </p:grpSpPr>
        <p:sp>
          <p:nvSpPr>
            <p:cNvPr id="14" name="Metin kutusu 13"/>
            <p:cNvSpPr txBox="1"/>
            <p:nvPr/>
          </p:nvSpPr>
          <p:spPr>
            <a:xfrm>
              <a:off x="539552" y="2651699"/>
              <a:ext cx="8136904" cy="4154984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r-TR" sz="2200" dirty="0" smtClean="0"/>
                <a:t>&gt;&gt; u=</a:t>
              </a:r>
              <a:r>
                <a:rPr lang="tr-TR" sz="2200" dirty="0" err="1" smtClean="0"/>
                <a:t>linspace</a:t>
              </a:r>
              <a:r>
                <a:rPr lang="tr-TR" sz="2200" dirty="0" smtClean="0"/>
                <a:t>(49.5,0.5)</a:t>
              </a:r>
            </a:p>
            <a:p>
              <a:r>
                <a:rPr lang="tr-TR" sz="2200" dirty="0" smtClean="0"/>
                <a:t>u=</a:t>
              </a:r>
            </a:p>
            <a:p>
              <a:r>
                <a:rPr lang="tr-TR" sz="2200" dirty="0" err="1" smtClean="0"/>
                <a:t>Columns</a:t>
              </a:r>
              <a:r>
                <a:rPr lang="tr-TR" sz="2200" dirty="0" smtClean="0"/>
                <a:t> 1 </a:t>
              </a:r>
              <a:r>
                <a:rPr lang="tr-TR" sz="2200" dirty="0" err="1" smtClean="0"/>
                <a:t>through</a:t>
              </a:r>
              <a:r>
                <a:rPr lang="tr-TR" sz="2200" dirty="0" smtClean="0"/>
                <a:t> 10</a:t>
              </a:r>
            </a:p>
            <a:p>
              <a:r>
                <a:rPr lang="tr-TR" sz="2200" dirty="0" smtClean="0"/>
                <a:t>49.5000   49.0051   48.5101   48.0152   47.5202   47.0253   46.5303</a:t>
              </a:r>
            </a:p>
            <a:p>
              <a:r>
                <a:rPr lang="tr-TR" sz="2200" dirty="0" smtClean="0"/>
                <a:t>46.0354   45.5404   45.0455</a:t>
              </a:r>
            </a:p>
            <a:p>
              <a:r>
                <a:rPr lang="tr-TR" sz="2200" dirty="0" smtClean="0"/>
                <a:t>……………..</a:t>
              </a:r>
            </a:p>
            <a:p>
              <a:r>
                <a:rPr lang="tr-TR" sz="2200" dirty="0" err="1"/>
                <a:t>Columns</a:t>
              </a:r>
              <a:r>
                <a:rPr lang="tr-TR" sz="2200" dirty="0"/>
                <a:t> </a:t>
              </a:r>
              <a:r>
                <a:rPr lang="tr-TR" sz="2200" dirty="0" smtClean="0"/>
                <a:t>91 </a:t>
              </a:r>
              <a:r>
                <a:rPr lang="tr-TR" sz="2200" dirty="0" err="1"/>
                <a:t>through</a:t>
              </a:r>
              <a:r>
                <a:rPr lang="tr-TR" sz="2200" dirty="0"/>
                <a:t> </a:t>
              </a:r>
              <a:r>
                <a:rPr lang="tr-TR" sz="2200" dirty="0" smtClean="0"/>
                <a:t>100</a:t>
              </a:r>
            </a:p>
            <a:p>
              <a:r>
                <a:rPr lang="tr-TR" sz="2200" dirty="0" smtClean="0"/>
                <a:t>4.9545   4.4596   3.9646   3.4697   2.9747   2.4798   1.9848   1.4899</a:t>
              </a:r>
            </a:p>
            <a:p>
              <a:r>
                <a:rPr lang="tr-TR" sz="2200" dirty="0" smtClean="0"/>
                <a:t>0.9949   0.5000   </a:t>
              </a:r>
              <a:endParaRPr lang="tr-TR" sz="2200" dirty="0"/>
            </a:p>
            <a:p>
              <a:endParaRPr lang="tr-TR" sz="2200" dirty="0" smtClean="0"/>
            </a:p>
            <a:p>
              <a:endParaRPr lang="tr-TR" sz="2200" dirty="0"/>
            </a:p>
            <a:p>
              <a:endParaRPr lang="tr-TR" sz="2200" dirty="0"/>
            </a:p>
          </p:txBody>
        </p:sp>
        <p:sp>
          <p:nvSpPr>
            <p:cNvPr id="15" name="Metin kutusu 14"/>
            <p:cNvSpPr txBox="1"/>
            <p:nvPr/>
          </p:nvSpPr>
          <p:spPr>
            <a:xfrm>
              <a:off x="683568" y="5779418"/>
              <a:ext cx="7848872" cy="830997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r-TR" sz="2400" dirty="0" smtClean="0"/>
                <a:t>First element: 49.5 , </a:t>
              </a:r>
              <a:r>
                <a:rPr lang="tr-TR" sz="2400" dirty="0" err="1" smtClean="0"/>
                <a:t>last</a:t>
              </a:r>
              <a:r>
                <a:rPr lang="tr-TR" sz="2400" dirty="0" smtClean="0"/>
                <a:t> element: 0.5</a:t>
              </a:r>
            </a:p>
            <a:p>
              <a:r>
                <a:rPr lang="tr-TR" sz="2400" dirty="0" err="1" smtClean="0"/>
                <a:t>If</a:t>
              </a:r>
              <a:r>
                <a:rPr lang="tr-TR" sz="2400" dirty="0" smtClean="0"/>
                <a:t> </a:t>
              </a:r>
              <a:r>
                <a:rPr lang="tr-TR" sz="2400" dirty="0" err="1" smtClean="0"/>
                <a:t>the</a:t>
              </a:r>
              <a:r>
                <a:rPr lang="tr-TR" sz="2400" dirty="0"/>
                <a:t> </a:t>
              </a:r>
              <a:r>
                <a:rPr lang="tr-TR" sz="2400" dirty="0" smtClean="0"/>
                <a:t># of </a:t>
              </a:r>
              <a:r>
                <a:rPr lang="tr-TR" sz="2400" dirty="0" err="1" smtClean="0"/>
                <a:t>elements</a:t>
              </a:r>
              <a:r>
                <a:rPr lang="tr-TR" sz="2400" dirty="0" smtClean="0"/>
                <a:t> is </a:t>
              </a:r>
              <a:r>
                <a:rPr lang="tr-TR" sz="2400" dirty="0" err="1" smtClean="0"/>
                <a:t>omitted</a:t>
              </a:r>
              <a:r>
                <a:rPr lang="tr-TR" sz="2400" dirty="0" smtClean="0"/>
                <a:t>, </a:t>
              </a:r>
              <a:r>
                <a:rPr lang="tr-TR" sz="2400" dirty="0" err="1" smtClean="0"/>
                <a:t>the</a:t>
              </a:r>
              <a:r>
                <a:rPr lang="tr-TR" sz="2400" dirty="0" smtClean="0"/>
                <a:t> </a:t>
              </a:r>
              <a:r>
                <a:rPr lang="tr-TR" sz="2400" dirty="0" err="1" smtClean="0"/>
                <a:t>default</a:t>
              </a:r>
              <a:r>
                <a:rPr lang="tr-TR" sz="2400" dirty="0" smtClean="0"/>
                <a:t> is 100 </a:t>
              </a:r>
              <a:endParaRPr lang="tr-T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591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476672"/>
            <a:ext cx="8136904" cy="1325563"/>
          </a:xfrm>
        </p:spPr>
        <p:txBody>
          <a:bodyPr>
            <a:normAutofit/>
          </a:bodyPr>
          <a:lstStyle/>
          <a:p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Dimensional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GB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435048" y="2551544"/>
            <a:ext cx="83331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tr-TR" sz="2400" dirty="0" smtClean="0"/>
              <a:t>Has </a:t>
            </a:r>
            <a:r>
              <a:rPr lang="tr-TR" sz="2400" dirty="0" err="1" smtClean="0"/>
              <a:t>numbers</a:t>
            </a:r>
            <a:r>
              <a:rPr lang="tr-TR" sz="2400" dirty="0" smtClean="0"/>
              <a:t> in </a:t>
            </a:r>
            <a:r>
              <a:rPr lang="tr-TR" sz="2400" dirty="0" err="1" smtClean="0"/>
              <a:t>rows</a:t>
            </a:r>
            <a:r>
              <a:rPr lang="tr-TR" sz="2400" dirty="0" smtClean="0"/>
              <a:t> </a:t>
            </a:r>
            <a:r>
              <a:rPr lang="tr-TR" sz="2400" dirty="0" err="1" smtClean="0"/>
              <a:t>and</a:t>
            </a:r>
            <a:r>
              <a:rPr lang="tr-TR" sz="2400" dirty="0" smtClean="0"/>
              <a:t> </a:t>
            </a:r>
            <a:r>
              <a:rPr lang="tr-TR" sz="2400" dirty="0" err="1" smtClean="0"/>
              <a:t>columns</a:t>
            </a:r>
            <a:endParaRPr lang="tr-TR" sz="2400" dirty="0" smtClean="0"/>
          </a:p>
          <a:p>
            <a:pPr marL="342900" indent="-342900" algn="just">
              <a:buFont typeface="Wingdings" pitchFamily="2" charset="2"/>
              <a:buChar char="q"/>
            </a:pPr>
            <a:endParaRPr lang="tr-TR" sz="2400" dirty="0"/>
          </a:p>
          <a:p>
            <a:pPr marL="342900" indent="-342900" algn="just">
              <a:buFont typeface="Wingdings" pitchFamily="2" charset="2"/>
              <a:buChar char="q"/>
            </a:pPr>
            <a:r>
              <a:rPr lang="tr-TR" sz="2400" dirty="0" err="1" smtClean="0"/>
              <a:t>Matrices</a:t>
            </a:r>
            <a:r>
              <a:rPr lang="tr-TR" sz="2400" dirty="0" smtClean="0"/>
              <a:t> can be </a:t>
            </a:r>
            <a:r>
              <a:rPr lang="tr-TR" sz="2400" dirty="0" err="1" smtClean="0"/>
              <a:t>used</a:t>
            </a:r>
            <a:r>
              <a:rPr lang="tr-TR" sz="2400" dirty="0" smtClean="0"/>
              <a:t> </a:t>
            </a:r>
            <a:r>
              <a:rPr lang="tr-TR" sz="2400" dirty="0" err="1" smtClean="0"/>
              <a:t>to</a:t>
            </a:r>
            <a:r>
              <a:rPr lang="tr-TR" sz="2400" dirty="0" smtClean="0"/>
              <a:t> </a:t>
            </a:r>
            <a:r>
              <a:rPr lang="tr-TR" sz="2400" dirty="0" err="1" smtClean="0"/>
              <a:t>store</a:t>
            </a:r>
            <a:r>
              <a:rPr lang="tr-TR" sz="2400" dirty="0" smtClean="0"/>
              <a:t> </a:t>
            </a:r>
            <a:r>
              <a:rPr lang="tr-TR" sz="2400" dirty="0" err="1" smtClean="0"/>
              <a:t>information</a:t>
            </a:r>
            <a:r>
              <a:rPr lang="tr-TR" sz="2400" dirty="0" smtClean="0"/>
              <a:t> </a:t>
            </a:r>
            <a:r>
              <a:rPr lang="tr-TR" sz="2400" dirty="0" err="1" smtClean="0"/>
              <a:t>like</a:t>
            </a:r>
            <a:r>
              <a:rPr lang="tr-TR" sz="2400" dirty="0" smtClean="0"/>
              <a:t> in a </a:t>
            </a:r>
            <a:r>
              <a:rPr lang="tr-TR" sz="2400" dirty="0" err="1" smtClean="0"/>
              <a:t>table</a:t>
            </a:r>
            <a:r>
              <a:rPr lang="tr-TR" sz="2400" dirty="0" smtClean="0"/>
              <a:t>.</a:t>
            </a:r>
          </a:p>
          <a:p>
            <a:pPr marL="342900" indent="-342900" algn="just">
              <a:buFont typeface="Wingdings" pitchFamily="2" charset="2"/>
              <a:buChar char="q"/>
            </a:pPr>
            <a:endParaRPr lang="tr-TR" sz="2400" dirty="0"/>
          </a:p>
          <a:p>
            <a:pPr marL="342900" indent="-342900" algn="just">
              <a:buFont typeface="Wingdings" pitchFamily="2" charset="2"/>
              <a:buChar char="q"/>
            </a:pPr>
            <a:r>
              <a:rPr lang="tr-TR" sz="2400" dirty="0" err="1" smtClean="0"/>
              <a:t>Matrices</a:t>
            </a:r>
            <a:r>
              <a:rPr lang="tr-TR" sz="2400" dirty="0" smtClean="0"/>
              <a:t> </a:t>
            </a:r>
            <a:r>
              <a:rPr lang="tr-TR" sz="2400" dirty="0" err="1" smtClean="0"/>
              <a:t>play</a:t>
            </a:r>
            <a:r>
              <a:rPr lang="tr-TR" sz="2400" dirty="0" smtClean="0"/>
              <a:t> an </a:t>
            </a:r>
            <a:r>
              <a:rPr lang="tr-TR" sz="2400" dirty="0" err="1" smtClean="0"/>
              <a:t>important</a:t>
            </a:r>
            <a:r>
              <a:rPr lang="tr-TR" sz="2400" dirty="0" smtClean="0"/>
              <a:t> role in </a:t>
            </a:r>
            <a:r>
              <a:rPr lang="tr-TR" sz="2400" dirty="0" err="1" smtClean="0"/>
              <a:t>linear</a:t>
            </a:r>
            <a:r>
              <a:rPr lang="tr-TR" sz="2400" dirty="0" smtClean="0"/>
              <a:t> </a:t>
            </a:r>
            <a:r>
              <a:rPr lang="tr-TR" sz="2400" dirty="0" err="1" smtClean="0"/>
              <a:t>algebra</a:t>
            </a:r>
            <a:r>
              <a:rPr lang="tr-TR" sz="2400" dirty="0" smtClean="0"/>
              <a:t> </a:t>
            </a:r>
            <a:r>
              <a:rPr lang="tr-TR" sz="2400" dirty="0" err="1" smtClean="0"/>
              <a:t>and</a:t>
            </a:r>
            <a:r>
              <a:rPr lang="tr-TR" sz="2400" dirty="0" smtClean="0"/>
              <a:t> </a:t>
            </a:r>
            <a:r>
              <a:rPr lang="tr-TR" sz="2400" dirty="0" err="1" smtClean="0"/>
              <a:t>are</a:t>
            </a:r>
            <a:r>
              <a:rPr lang="tr-TR" sz="2400" dirty="0" smtClean="0"/>
              <a:t> </a:t>
            </a:r>
            <a:r>
              <a:rPr lang="tr-TR" sz="2400" dirty="0" err="1" smtClean="0"/>
              <a:t>used</a:t>
            </a:r>
            <a:r>
              <a:rPr lang="tr-TR" sz="2400" dirty="0" smtClean="0"/>
              <a:t> in </a:t>
            </a:r>
            <a:r>
              <a:rPr lang="tr-TR" sz="2400" dirty="0" err="1" smtClean="0"/>
              <a:t>science</a:t>
            </a:r>
            <a:r>
              <a:rPr lang="tr-TR" sz="2400" dirty="0" smtClean="0"/>
              <a:t> </a:t>
            </a:r>
            <a:r>
              <a:rPr lang="tr-TR" sz="2400" dirty="0" err="1" smtClean="0"/>
              <a:t>and</a:t>
            </a:r>
            <a:r>
              <a:rPr lang="tr-TR" sz="2400" dirty="0" smtClean="0"/>
              <a:t> </a:t>
            </a:r>
            <a:r>
              <a:rPr lang="tr-TR" sz="2400" dirty="0" err="1" smtClean="0"/>
              <a:t>engineering</a:t>
            </a:r>
            <a:r>
              <a:rPr lang="tr-TR" sz="2400" dirty="0" smtClean="0"/>
              <a:t> </a:t>
            </a:r>
            <a:r>
              <a:rPr lang="tr-TR" sz="2400" dirty="0" err="1" smtClean="0"/>
              <a:t>to</a:t>
            </a:r>
            <a:r>
              <a:rPr lang="tr-TR" sz="2400" dirty="0" smtClean="0"/>
              <a:t> </a:t>
            </a:r>
            <a:r>
              <a:rPr lang="tr-TR" sz="2400" dirty="0" err="1" smtClean="0"/>
              <a:t>describe</a:t>
            </a:r>
            <a:r>
              <a:rPr lang="tr-TR" sz="2400" dirty="0" smtClean="0"/>
              <a:t> </a:t>
            </a:r>
            <a:r>
              <a:rPr lang="tr-TR" sz="2400" dirty="0" err="1" smtClean="0"/>
              <a:t>many</a:t>
            </a:r>
            <a:r>
              <a:rPr lang="tr-TR" sz="2400" dirty="0" smtClean="0"/>
              <a:t> </a:t>
            </a:r>
            <a:r>
              <a:rPr lang="tr-TR" sz="2400" dirty="0" err="1" smtClean="0"/>
              <a:t>physical</a:t>
            </a:r>
            <a:r>
              <a:rPr lang="tr-TR" sz="2400" dirty="0" smtClean="0"/>
              <a:t> </a:t>
            </a:r>
            <a:r>
              <a:rPr lang="tr-TR" sz="2400" dirty="0" err="1" smtClean="0"/>
              <a:t>quantities</a:t>
            </a:r>
            <a:r>
              <a:rPr lang="tr-TR" sz="2400" dirty="0" smtClean="0"/>
              <a:t>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5577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476672"/>
            <a:ext cx="8136904" cy="1325563"/>
          </a:xfrm>
        </p:spPr>
        <p:txBody>
          <a:bodyPr>
            <a:normAutofit/>
          </a:bodyPr>
          <a:lstStyle/>
          <a:p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Dimensional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GB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79" y="1916832"/>
            <a:ext cx="755504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476672"/>
            <a:ext cx="8136904" cy="1325563"/>
          </a:xfrm>
        </p:spPr>
        <p:txBody>
          <a:bodyPr>
            <a:normAutofit/>
          </a:bodyPr>
          <a:lstStyle/>
          <a:p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Dimensional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GB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Metin kutusu 1"/>
          <p:cNvSpPr txBox="1"/>
          <p:nvPr/>
        </p:nvSpPr>
        <p:spPr>
          <a:xfrm>
            <a:off x="683569" y="1974439"/>
            <a:ext cx="763284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solidFill>
                  <a:srgbClr val="00B0F0"/>
                </a:solidFill>
              </a:rPr>
              <a:t>[</a:t>
            </a:r>
            <a:r>
              <a:rPr lang="tr-TR" sz="2400" dirty="0" smtClean="0"/>
              <a:t> + </a:t>
            </a:r>
            <a:r>
              <a:rPr lang="tr-TR" sz="2400" b="1" dirty="0" err="1" smtClean="0">
                <a:solidFill>
                  <a:srgbClr val="00B0F0"/>
                </a:solidFill>
              </a:rPr>
              <a:t>type</a:t>
            </a:r>
            <a:r>
              <a:rPr lang="tr-TR" sz="2400" b="1" dirty="0" smtClean="0">
                <a:solidFill>
                  <a:srgbClr val="00B0F0"/>
                </a:solidFill>
              </a:rPr>
              <a:t> </a:t>
            </a:r>
            <a:r>
              <a:rPr lang="tr-TR" sz="2400" b="1" dirty="0" err="1" smtClean="0">
                <a:solidFill>
                  <a:srgbClr val="00B0F0"/>
                </a:solidFill>
              </a:rPr>
              <a:t>the</a:t>
            </a:r>
            <a:r>
              <a:rPr lang="tr-TR" sz="2400" b="1" dirty="0" smtClean="0">
                <a:solidFill>
                  <a:srgbClr val="00B0F0"/>
                </a:solidFill>
              </a:rPr>
              <a:t> </a:t>
            </a:r>
            <a:r>
              <a:rPr lang="tr-TR" sz="2400" b="1" dirty="0" err="1" smtClean="0">
                <a:solidFill>
                  <a:srgbClr val="00B0F0"/>
                </a:solidFill>
              </a:rPr>
              <a:t>first</a:t>
            </a:r>
            <a:r>
              <a:rPr lang="tr-TR" sz="2400" b="1" dirty="0" smtClean="0">
                <a:solidFill>
                  <a:srgbClr val="00B0F0"/>
                </a:solidFill>
              </a:rPr>
              <a:t> </a:t>
            </a:r>
            <a:r>
              <a:rPr lang="tr-TR" sz="2400" b="1" dirty="0" err="1" smtClean="0">
                <a:solidFill>
                  <a:srgbClr val="00B0F0"/>
                </a:solidFill>
              </a:rPr>
              <a:t>row</a:t>
            </a:r>
            <a:r>
              <a:rPr lang="tr-TR" sz="2400" b="1" dirty="0" smtClean="0">
                <a:solidFill>
                  <a:srgbClr val="00B0F0"/>
                </a:solidFill>
              </a:rPr>
              <a:t> </a:t>
            </a:r>
            <a:r>
              <a:rPr lang="tr-TR" sz="2400" b="1" dirty="0" err="1" smtClean="0">
                <a:solidFill>
                  <a:srgbClr val="00B0F0"/>
                </a:solidFill>
              </a:rPr>
              <a:t>separating</a:t>
            </a:r>
            <a:r>
              <a:rPr lang="tr-TR" sz="2400" b="1" dirty="0" smtClean="0">
                <a:solidFill>
                  <a:srgbClr val="00B0F0"/>
                </a:solidFill>
              </a:rPr>
              <a:t> </a:t>
            </a:r>
            <a:r>
              <a:rPr lang="tr-TR" sz="2400" b="1" dirty="0" err="1" smtClean="0">
                <a:solidFill>
                  <a:srgbClr val="00B0F0"/>
                </a:solidFill>
              </a:rPr>
              <a:t>the</a:t>
            </a:r>
            <a:r>
              <a:rPr lang="tr-TR" sz="2400" b="1" dirty="0" smtClean="0">
                <a:solidFill>
                  <a:srgbClr val="00B0F0"/>
                </a:solidFill>
              </a:rPr>
              <a:t> </a:t>
            </a:r>
            <a:r>
              <a:rPr lang="tr-TR" sz="2400" b="1" dirty="0" err="1" smtClean="0">
                <a:solidFill>
                  <a:srgbClr val="00B0F0"/>
                </a:solidFill>
              </a:rPr>
              <a:t>elements</a:t>
            </a:r>
            <a:r>
              <a:rPr lang="tr-TR" sz="2400" b="1" dirty="0" smtClean="0">
                <a:solidFill>
                  <a:srgbClr val="00B0F0"/>
                </a:solidFill>
              </a:rPr>
              <a:t> </a:t>
            </a:r>
            <a:r>
              <a:rPr lang="tr-TR" sz="2400" b="1" dirty="0" err="1" smtClean="0">
                <a:solidFill>
                  <a:srgbClr val="00B0F0"/>
                </a:solidFill>
              </a:rPr>
              <a:t>with</a:t>
            </a:r>
            <a:r>
              <a:rPr lang="tr-TR" sz="2400" b="1" dirty="0" smtClean="0">
                <a:solidFill>
                  <a:srgbClr val="00B0F0"/>
                </a:solidFill>
              </a:rPr>
              <a:t> </a:t>
            </a:r>
            <a:r>
              <a:rPr lang="tr-TR" sz="2400" b="1" dirty="0" err="1" smtClean="0">
                <a:solidFill>
                  <a:srgbClr val="00B0F0"/>
                </a:solidFill>
              </a:rPr>
              <a:t>spaces</a:t>
            </a:r>
            <a:r>
              <a:rPr lang="tr-TR" sz="2400" b="1" dirty="0" smtClean="0">
                <a:solidFill>
                  <a:srgbClr val="00B0F0"/>
                </a:solidFill>
              </a:rPr>
              <a:t> </a:t>
            </a:r>
            <a:r>
              <a:rPr lang="tr-TR" sz="2400" dirty="0" err="1" smtClean="0"/>
              <a:t>or</a:t>
            </a:r>
            <a:r>
              <a:rPr lang="tr-TR" sz="2400" b="1" dirty="0" smtClean="0">
                <a:solidFill>
                  <a:srgbClr val="00B0F0"/>
                </a:solidFill>
              </a:rPr>
              <a:t> </a:t>
            </a:r>
            <a:r>
              <a:rPr lang="tr-TR" sz="2400" b="1" dirty="0" err="1" smtClean="0">
                <a:solidFill>
                  <a:srgbClr val="00B0F0"/>
                </a:solidFill>
              </a:rPr>
              <a:t>commas</a:t>
            </a:r>
            <a:endParaRPr lang="tr-TR" sz="2400" b="1" dirty="0">
              <a:solidFill>
                <a:srgbClr val="00B0F0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677198" y="2948751"/>
            <a:ext cx="424847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r-TR" sz="2400" u="sng" dirty="0" err="1" smtClean="0"/>
              <a:t>To</a:t>
            </a:r>
            <a:r>
              <a:rPr lang="tr-TR" sz="2400" u="sng" dirty="0" smtClean="0"/>
              <a:t> </a:t>
            </a:r>
            <a:r>
              <a:rPr lang="tr-TR" sz="2400" u="sng" dirty="0" err="1" smtClean="0"/>
              <a:t>type</a:t>
            </a:r>
            <a:r>
              <a:rPr lang="tr-TR" sz="2400" u="sng" dirty="0" smtClean="0"/>
              <a:t> </a:t>
            </a:r>
            <a:r>
              <a:rPr lang="tr-TR" sz="2400" u="sng" dirty="0" err="1" smtClean="0"/>
              <a:t>the</a:t>
            </a:r>
            <a:r>
              <a:rPr lang="tr-TR" sz="2400" u="sng" dirty="0" smtClean="0"/>
              <a:t> </a:t>
            </a:r>
            <a:r>
              <a:rPr lang="tr-TR" sz="2400" u="sng" dirty="0" err="1" smtClean="0"/>
              <a:t>next</a:t>
            </a:r>
            <a:r>
              <a:rPr lang="tr-TR" sz="2400" u="sng" dirty="0" smtClean="0"/>
              <a:t> </a:t>
            </a:r>
            <a:r>
              <a:rPr lang="tr-TR" sz="2400" u="sng" dirty="0" err="1" smtClean="0"/>
              <a:t>row</a:t>
            </a:r>
            <a:r>
              <a:rPr lang="tr-TR" sz="2400" dirty="0" smtClean="0"/>
              <a:t>;</a:t>
            </a:r>
          </a:p>
          <a:p>
            <a:r>
              <a:rPr lang="tr-TR" sz="2400" b="1" dirty="0" smtClean="0">
                <a:solidFill>
                  <a:srgbClr val="00B0F0"/>
                </a:solidFill>
              </a:rPr>
              <a:t>	; </a:t>
            </a:r>
            <a:r>
              <a:rPr lang="tr-TR" sz="2400" dirty="0" err="1" smtClean="0"/>
              <a:t>or</a:t>
            </a:r>
            <a:r>
              <a:rPr lang="tr-TR" sz="2400" b="1" dirty="0" smtClean="0">
                <a:solidFill>
                  <a:srgbClr val="00B0F0"/>
                </a:solidFill>
              </a:rPr>
              <a:t> </a:t>
            </a:r>
            <a:r>
              <a:rPr lang="tr-TR" sz="2400" b="1" dirty="0" err="1" smtClean="0">
                <a:solidFill>
                  <a:srgbClr val="00B0F0"/>
                </a:solidFill>
              </a:rPr>
              <a:t>Enter</a:t>
            </a:r>
            <a:endParaRPr lang="tr-TR" sz="2400" b="1" dirty="0" smtClean="0">
              <a:solidFill>
                <a:srgbClr val="00B0F0"/>
              </a:solidFill>
            </a:endParaRPr>
          </a:p>
          <a:p>
            <a:r>
              <a:rPr lang="tr-TR" sz="2400" dirty="0" err="1" smtClean="0"/>
              <a:t>Type</a:t>
            </a:r>
            <a:r>
              <a:rPr lang="tr-TR" sz="2400" b="1" dirty="0" smtClean="0">
                <a:solidFill>
                  <a:srgbClr val="00B0F0"/>
                </a:solidFill>
              </a:rPr>
              <a:t> ] </a:t>
            </a:r>
            <a:r>
              <a:rPr lang="tr-TR" sz="2400" dirty="0" smtClean="0"/>
              <a:t>at </a:t>
            </a:r>
            <a:r>
              <a:rPr lang="tr-TR" sz="2400" dirty="0" err="1" smtClean="0"/>
              <a:t>the</a:t>
            </a:r>
            <a:r>
              <a:rPr lang="tr-TR" sz="2400" dirty="0" smtClean="0"/>
              <a:t> </a:t>
            </a:r>
            <a:r>
              <a:rPr lang="tr-TR" sz="2400" dirty="0" err="1" smtClean="0"/>
              <a:t>end</a:t>
            </a:r>
            <a:r>
              <a:rPr lang="tr-TR" sz="2400" dirty="0" smtClean="0"/>
              <a:t> of </a:t>
            </a:r>
            <a:r>
              <a:rPr lang="tr-TR" sz="2400" dirty="0" err="1" smtClean="0"/>
              <a:t>the</a:t>
            </a:r>
            <a:r>
              <a:rPr lang="tr-TR" sz="2400" dirty="0" smtClean="0"/>
              <a:t> </a:t>
            </a:r>
            <a:r>
              <a:rPr lang="tr-TR" sz="2400" dirty="0" err="1" smtClean="0"/>
              <a:t>last</a:t>
            </a:r>
            <a:r>
              <a:rPr lang="tr-TR" sz="2400" dirty="0" smtClean="0"/>
              <a:t> </a:t>
            </a:r>
            <a:r>
              <a:rPr lang="tr-TR" sz="2400" dirty="0" err="1" smtClean="0"/>
              <a:t>row</a:t>
            </a:r>
            <a:r>
              <a:rPr lang="tr-TR" sz="2400" dirty="0" smtClean="0"/>
              <a:t>.</a:t>
            </a:r>
          </a:p>
        </p:txBody>
      </p:sp>
      <p:sp>
        <p:nvSpPr>
          <p:cNvPr id="3" name="Metin kutusu 2"/>
          <p:cNvSpPr txBox="1"/>
          <p:nvPr/>
        </p:nvSpPr>
        <p:spPr>
          <a:xfrm>
            <a:off x="949827" y="4764935"/>
            <a:ext cx="7272809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tr-TR" sz="2400" dirty="0" err="1" smtClean="0"/>
              <a:t>variable_name</a:t>
            </a:r>
            <a:r>
              <a:rPr lang="tr-TR" sz="2400" dirty="0"/>
              <a:t> </a:t>
            </a:r>
            <a:r>
              <a:rPr lang="tr-TR" sz="2400" dirty="0" smtClean="0"/>
              <a:t>=  [1</a:t>
            </a:r>
            <a:r>
              <a:rPr lang="tr-TR" sz="2400" baseline="30000" dirty="0" smtClean="0"/>
              <a:t>st </a:t>
            </a:r>
            <a:r>
              <a:rPr lang="tr-TR" sz="2400" dirty="0" smtClean="0"/>
              <a:t> </a:t>
            </a:r>
            <a:r>
              <a:rPr lang="tr-TR" sz="2400" dirty="0" err="1" smtClean="0"/>
              <a:t>row</a:t>
            </a:r>
            <a:r>
              <a:rPr lang="tr-TR" sz="2400" dirty="0" smtClean="0"/>
              <a:t> </a:t>
            </a:r>
            <a:r>
              <a:rPr lang="tr-TR" sz="2400" dirty="0" err="1" smtClean="0"/>
              <a:t>elements</a:t>
            </a:r>
            <a:r>
              <a:rPr lang="tr-TR" sz="2400" dirty="0" smtClean="0"/>
              <a:t>; 2</a:t>
            </a:r>
            <a:r>
              <a:rPr lang="tr-TR" sz="2400" baseline="30000" dirty="0" smtClean="0"/>
              <a:t>nd </a:t>
            </a:r>
            <a:r>
              <a:rPr lang="tr-TR" sz="2400" dirty="0" smtClean="0"/>
              <a:t> </a:t>
            </a:r>
            <a:r>
              <a:rPr lang="tr-TR" sz="2400" dirty="0" err="1" smtClean="0"/>
              <a:t>row</a:t>
            </a:r>
            <a:r>
              <a:rPr lang="tr-TR" sz="2400" dirty="0" smtClean="0"/>
              <a:t> </a:t>
            </a:r>
            <a:r>
              <a:rPr lang="tr-TR" sz="2400" dirty="0" err="1" smtClean="0"/>
              <a:t>elements</a:t>
            </a:r>
            <a:r>
              <a:rPr lang="tr-TR" sz="2400" dirty="0" smtClean="0"/>
              <a:t>; 3</a:t>
            </a:r>
            <a:r>
              <a:rPr lang="tr-TR" sz="2400" baseline="30000" dirty="0" smtClean="0"/>
              <a:t>rd </a:t>
            </a:r>
            <a:r>
              <a:rPr lang="tr-TR" sz="2400" dirty="0" smtClean="0"/>
              <a:t> </a:t>
            </a:r>
            <a:r>
              <a:rPr lang="tr-TR" sz="2400" dirty="0" err="1" smtClean="0"/>
              <a:t>row</a:t>
            </a:r>
            <a:r>
              <a:rPr lang="tr-TR" sz="2400" dirty="0" smtClean="0"/>
              <a:t> </a:t>
            </a:r>
            <a:r>
              <a:rPr lang="tr-TR" sz="2400" dirty="0" err="1" smtClean="0"/>
              <a:t>elements</a:t>
            </a:r>
            <a:r>
              <a:rPr lang="tr-TR" sz="2400" dirty="0" smtClean="0"/>
              <a:t>; ………………; </a:t>
            </a:r>
            <a:r>
              <a:rPr lang="tr-TR" sz="2400" dirty="0" err="1" smtClean="0"/>
              <a:t>last</a:t>
            </a:r>
            <a:r>
              <a:rPr lang="tr-TR" sz="2400" dirty="0" smtClean="0"/>
              <a:t> </a:t>
            </a:r>
            <a:r>
              <a:rPr lang="tr-TR" sz="2400" dirty="0" err="1" smtClean="0"/>
              <a:t>row</a:t>
            </a:r>
            <a:r>
              <a:rPr lang="tr-TR" sz="2400" dirty="0" smtClean="0"/>
              <a:t> </a:t>
            </a:r>
            <a:r>
              <a:rPr lang="tr-TR" sz="2400" dirty="0" err="1" smtClean="0"/>
              <a:t>elements</a:t>
            </a:r>
            <a:r>
              <a:rPr lang="tr-TR" sz="2400" dirty="0" smtClean="0"/>
              <a:t>]</a:t>
            </a:r>
            <a:endParaRPr lang="tr-TR" sz="2400" baseline="30000" dirty="0"/>
          </a:p>
        </p:txBody>
      </p:sp>
      <p:sp>
        <p:nvSpPr>
          <p:cNvPr id="6" name="Metin kutusu 5"/>
          <p:cNvSpPr txBox="1"/>
          <p:nvPr/>
        </p:nvSpPr>
        <p:spPr>
          <a:xfrm>
            <a:off x="449965" y="5961907"/>
            <a:ext cx="8208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sz="2200" dirty="0" smtClean="0"/>
              <a:t>Elements can be numbers, mathematical expressions (numbers, predefined variables, functions 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1977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476672"/>
            <a:ext cx="8136904" cy="1325563"/>
          </a:xfrm>
        </p:spPr>
        <p:txBody>
          <a:bodyPr>
            <a:normAutofit/>
          </a:bodyPr>
          <a:lstStyle/>
          <a:p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Dimensional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GB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449965" y="2897068"/>
            <a:ext cx="8208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tr-TR" sz="2200" dirty="0" err="1" smtClean="0"/>
              <a:t>All</a:t>
            </a:r>
            <a:r>
              <a:rPr lang="tr-TR" sz="2200" dirty="0" smtClean="0"/>
              <a:t> </a:t>
            </a:r>
            <a:r>
              <a:rPr lang="tr-TR" sz="2200" dirty="0" err="1" smtClean="0"/>
              <a:t>the</a:t>
            </a:r>
            <a:r>
              <a:rPr lang="tr-TR" sz="2200" dirty="0" smtClean="0"/>
              <a:t> </a:t>
            </a:r>
            <a:r>
              <a:rPr lang="tr-TR" sz="2200" dirty="0" err="1" smtClean="0"/>
              <a:t>rows</a:t>
            </a:r>
            <a:r>
              <a:rPr lang="tr-TR" sz="2200" dirty="0" smtClean="0"/>
              <a:t> </a:t>
            </a:r>
            <a:r>
              <a:rPr lang="tr-TR" sz="2200" dirty="0" err="1" smtClean="0"/>
              <a:t>must</a:t>
            </a:r>
            <a:r>
              <a:rPr lang="tr-TR" sz="2200" dirty="0" smtClean="0"/>
              <a:t> </a:t>
            </a:r>
            <a:r>
              <a:rPr lang="tr-TR" sz="2200" dirty="0" err="1" smtClean="0"/>
              <a:t>have</a:t>
            </a:r>
            <a:r>
              <a:rPr lang="tr-TR" sz="2200" dirty="0" smtClean="0"/>
              <a:t> </a:t>
            </a:r>
            <a:r>
              <a:rPr lang="tr-TR" sz="2200" dirty="0" err="1" smtClean="0"/>
              <a:t>the</a:t>
            </a:r>
            <a:r>
              <a:rPr lang="tr-TR" sz="2200" dirty="0" smtClean="0"/>
              <a:t> </a:t>
            </a:r>
            <a:r>
              <a:rPr lang="tr-TR" sz="2200" dirty="0" err="1" smtClean="0"/>
              <a:t>same</a:t>
            </a:r>
            <a:r>
              <a:rPr lang="tr-TR" sz="2200" dirty="0" smtClean="0"/>
              <a:t> </a:t>
            </a:r>
            <a:r>
              <a:rPr lang="tr-TR" sz="2200" dirty="0" err="1" smtClean="0"/>
              <a:t>number</a:t>
            </a:r>
            <a:r>
              <a:rPr lang="tr-TR" sz="2200" dirty="0" smtClean="0"/>
              <a:t> of </a:t>
            </a:r>
            <a:r>
              <a:rPr lang="tr-TR" sz="2200" dirty="0" err="1" smtClean="0"/>
              <a:t>elements</a:t>
            </a:r>
            <a:r>
              <a:rPr lang="tr-TR" sz="2200" dirty="0" smtClean="0"/>
              <a:t>.</a:t>
            </a:r>
          </a:p>
          <a:p>
            <a:pPr marL="342900" indent="-342900" algn="just">
              <a:buFont typeface="Wingdings" pitchFamily="2" charset="2"/>
              <a:buChar char="q"/>
            </a:pPr>
            <a:endParaRPr lang="tr-TR" sz="2200" dirty="0"/>
          </a:p>
          <a:p>
            <a:pPr marL="342900" indent="-342900" algn="just">
              <a:buFont typeface="Wingdings" pitchFamily="2" charset="2"/>
              <a:buChar char="q"/>
            </a:pPr>
            <a:r>
              <a:rPr lang="tr-TR" sz="2200" dirty="0" err="1" smtClean="0"/>
              <a:t>If</a:t>
            </a:r>
            <a:r>
              <a:rPr lang="tr-TR" sz="2200" dirty="0" smtClean="0"/>
              <a:t> an element is 0, it has </a:t>
            </a:r>
            <a:r>
              <a:rPr lang="tr-TR" sz="2200" dirty="0" err="1" smtClean="0"/>
              <a:t>to</a:t>
            </a:r>
            <a:r>
              <a:rPr lang="tr-TR" sz="2200" dirty="0" smtClean="0"/>
              <a:t> be </a:t>
            </a:r>
            <a:r>
              <a:rPr lang="tr-TR" sz="2200" dirty="0" err="1" smtClean="0"/>
              <a:t>entered</a:t>
            </a:r>
            <a:r>
              <a:rPr lang="tr-TR" sz="2200" dirty="0" smtClean="0"/>
              <a:t> as </a:t>
            </a:r>
            <a:r>
              <a:rPr lang="tr-TR" sz="2200" dirty="0" err="1" smtClean="0"/>
              <a:t>such</a:t>
            </a:r>
            <a:r>
              <a:rPr lang="tr-TR" sz="2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977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476672"/>
            <a:ext cx="8136904" cy="1325563"/>
          </a:xfrm>
        </p:spPr>
        <p:txBody>
          <a:bodyPr>
            <a:normAutofit/>
          </a:bodyPr>
          <a:lstStyle/>
          <a:p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Matrices</a:t>
            </a:r>
            <a:endParaRPr lang="en-GB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7" y="1657350"/>
            <a:ext cx="75533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2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476672"/>
            <a:ext cx="8136904" cy="1325563"/>
          </a:xfrm>
        </p:spPr>
        <p:txBody>
          <a:bodyPr>
            <a:normAutofit/>
          </a:bodyPr>
          <a:lstStyle/>
          <a:p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Matrices</a:t>
            </a:r>
            <a:endParaRPr lang="en-GB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" y="2481262"/>
            <a:ext cx="78962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3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67544" y="476672"/>
            <a:ext cx="2952328" cy="1325563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GB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2 İçerik Yer Tutucusu"/>
          <p:cNvSpPr txBox="1">
            <a:spLocks/>
          </p:cNvSpPr>
          <p:nvPr/>
        </p:nvSpPr>
        <p:spPr>
          <a:xfrm>
            <a:off x="467544" y="2492896"/>
            <a:ext cx="8229600" cy="3222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dirty="0" smtClean="0">
                <a:latin typeface="+mj-lt"/>
              </a:rPr>
              <a:t> The array is a fundamental form that MATLAB uses to store or manipulate data.</a:t>
            </a:r>
            <a:endParaRPr lang="tr-TR" sz="2400" dirty="0" smtClean="0">
              <a:latin typeface="+mj-lt"/>
            </a:endParaRP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endParaRPr lang="tr-TR" sz="2400" dirty="0">
              <a:latin typeface="+mj-lt"/>
            </a:endParaRP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tr-TR" sz="2400" dirty="0" smtClean="0">
                <a:latin typeface="+mj-lt"/>
              </a:rPr>
              <a:t> </a:t>
            </a:r>
            <a:r>
              <a:rPr lang="tr-TR" sz="2400" dirty="0" err="1" smtClean="0">
                <a:latin typeface="+mj-lt"/>
              </a:rPr>
              <a:t>Array</a:t>
            </a:r>
            <a:r>
              <a:rPr lang="tr-TR" sz="2400" dirty="0" smtClean="0">
                <a:latin typeface="+mj-lt"/>
              </a:rPr>
              <a:t> is a </a:t>
            </a:r>
            <a:r>
              <a:rPr lang="tr-TR" sz="2400" dirty="0" err="1" smtClean="0">
                <a:latin typeface="+mj-lt"/>
              </a:rPr>
              <a:t>list</a:t>
            </a:r>
            <a:r>
              <a:rPr lang="tr-TR" sz="2400" dirty="0" smtClean="0">
                <a:latin typeface="+mj-lt"/>
              </a:rPr>
              <a:t> of </a:t>
            </a:r>
            <a:r>
              <a:rPr lang="tr-TR" sz="2400" dirty="0" err="1" smtClean="0">
                <a:latin typeface="+mj-lt"/>
              </a:rPr>
              <a:t>numbers</a:t>
            </a:r>
            <a:r>
              <a:rPr lang="tr-TR" sz="2400" dirty="0" smtClean="0">
                <a:latin typeface="+mj-lt"/>
              </a:rPr>
              <a:t> </a:t>
            </a:r>
            <a:r>
              <a:rPr lang="tr-TR" sz="2400" dirty="0" err="1" smtClean="0">
                <a:latin typeface="+mj-lt"/>
              </a:rPr>
              <a:t>arranged</a:t>
            </a:r>
            <a:r>
              <a:rPr lang="tr-TR" sz="2400" dirty="0" smtClean="0">
                <a:latin typeface="+mj-lt"/>
              </a:rPr>
              <a:t> in </a:t>
            </a:r>
            <a:r>
              <a:rPr lang="tr-TR" sz="2400" dirty="0" err="1" smtClean="0">
                <a:latin typeface="+mj-lt"/>
              </a:rPr>
              <a:t>columns</a:t>
            </a:r>
            <a:r>
              <a:rPr lang="tr-TR" sz="2400" dirty="0" smtClean="0">
                <a:latin typeface="+mj-lt"/>
              </a:rPr>
              <a:t> </a:t>
            </a:r>
            <a:r>
              <a:rPr lang="tr-TR" sz="2400" dirty="0" err="1" smtClean="0">
                <a:latin typeface="+mj-lt"/>
              </a:rPr>
              <a:t>and</a:t>
            </a:r>
            <a:r>
              <a:rPr lang="tr-TR" sz="2400" dirty="0" smtClean="0">
                <a:latin typeface="+mj-lt"/>
              </a:rPr>
              <a:t>/</a:t>
            </a:r>
            <a:r>
              <a:rPr lang="tr-TR" sz="2400" dirty="0" err="1" smtClean="0">
                <a:latin typeface="+mj-lt"/>
              </a:rPr>
              <a:t>or</a:t>
            </a:r>
            <a:r>
              <a:rPr lang="tr-TR" sz="2400" dirty="0" smtClean="0">
                <a:latin typeface="+mj-lt"/>
              </a:rPr>
              <a:t> </a:t>
            </a:r>
            <a:r>
              <a:rPr lang="tr-TR" sz="2400" dirty="0" err="1" smtClean="0">
                <a:latin typeface="+mj-lt"/>
              </a:rPr>
              <a:t>rows</a:t>
            </a:r>
            <a:r>
              <a:rPr lang="tr-TR" sz="2400" dirty="0" smtClean="0">
                <a:latin typeface="+mj-lt"/>
              </a:rPr>
              <a:t>. </a:t>
            </a: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endParaRPr lang="tr-TR" sz="2400" b="1" dirty="0" smtClean="0">
              <a:solidFill>
                <a:srgbClr val="7030A0"/>
              </a:solidFill>
              <a:latin typeface="+mj-lt"/>
            </a:endParaRP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tr-TR" sz="2400" b="1" dirty="0" smtClean="0">
                <a:solidFill>
                  <a:srgbClr val="7030A0"/>
                </a:solidFill>
                <a:latin typeface="+mj-lt"/>
              </a:rPr>
              <a:t>The </a:t>
            </a:r>
            <a:r>
              <a:rPr lang="tr-TR" sz="2400" b="1" dirty="0" err="1" smtClean="0">
                <a:solidFill>
                  <a:srgbClr val="7030A0"/>
                </a:solidFill>
                <a:latin typeface="+mj-lt"/>
              </a:rPr>
              <a:t>simplest</a:t>
            </a:r>
            <a:r>
              <a:rPr lang="tr-TR" sz="2400" b="1" dirty="0" smtClean="0">
                <a:solidFill>
                  <a:srgbClr val="7030A0"/>
                </a:solidFill>
                <a:latin typeface="+mj-lt"/>
              </a:rPr>
              <a:t> </a:t>
            </a:r>
            <a:r>
              <a:rPr lang="tr-TR" sz="2400" b="1" dirty="0" err="1" smtClean="0">
                <a:solidFill>
                  <a:srgbClr val="7030A0"/>
                </a:solidFill>
                <a:latin typeface="+mj-lt"/>
              </a:rPr>
              <a:t>array</a:t>
            </a:r>
            <a:r>
              <a:rPr lang="tr-TR" sz="2400" b="1" dirty="0" smtClean="0">
                <a:solidFill>
                  <a:srgbClr val="7030A0"/>
                </a:solidFill>
                <a:latin typeface="+mj-lt"/>
              </a:rPr>
              <a:t> (1 </a:t>
            </a:r>
            <a:r>
              <a:rPr lang="tr-TR" sz="2400" b="1" dirty="0" err="1" smtClean="0">
                <a:solidFill>
                  <a:srgbClr val="7030A0"/>
                </a:solidFill>
                <a:latin typeface="+mj-lt"/>
              </a:rPr>
              <a:t>dimensional</a:t>
            </a:r>
            <a:r>
              <a:rPr lang="tr-TR" sz="2400" b="1" dirty="0" smtClean="0">
                <a:solidFill>
                  <a:srgbClr val="7030A0"/>
                </a:solidFill>
                <a:latin typeface="+mj-lt"/>
              </a:rPr>
              <a:t> = </a:t>
            </a:r>
            <a:r>
              <a:rPr lang="tr-TR" sz="2400" b="1" dirty="0" err="1" smtClean="0">
                <a:solidFill>
                  <a:srgbClr val="7030A0"/>
                </a:solidFill>
                <a:latin typeface="+mj-lt"/>
              </a:rPr>
              <a:t>vector</a:t>
            </a:r>
            <a:r>
              <a:rPr lang="tr-TR" sz="2400" b="1" dirty="0" smtClean="0">
                <a:solidFill>
                  <a:srgbClr val="7030A0"/>
                </a:solidFill>
                <a:latin typeface="+mj-lt"/>
              </a:rPr>
              <a:t>) is a </a:t>
            </a:r>
            <a:r>
              <a:rPr lang="tr-TR" sz="2400" b="1" dirty="0" err="1" smtClean="0">
                <a:solidFill>
                  <a:srgbClr val="7030A0"/>
                </a:solidFill>
                <a:latin typeface="+mj-lt"/>
              </a:rPr>
              <a:t>row</a:t>
            </a:r>
            <a:r>
              <a:rPr lang="tr-TR" sz="2400" b="1" dirty="0" smtClean="0">
                <a:solidFill>
                  <a:srgbClr val="7030A0"/>
                </a:solidFill>
                <a:latin typeface="+mj-lt"/>
              </a:rPr>
              <a:t> </a:t>
            </a:r>
            <a:r>
              <a:rPr lang="tr-TR" sz="2400" b="1" dirty="0" err="1" smtClean="0">
                <a:solidFill>
                  <a:srgbClr val="7030A0"/>
                </a:solidFill>
                <a:latin typeface="+mj-lt"/>
              </a:rPr>
              <a:t>or</a:t>
            </a:r>
            <a:r>
              <a:rPr lang="tr-TR" sz="2400" b="1" dirty="0" smtClean="0">
                <a:solidFill>
                  <a:srgbClr val="7030A0"/>
                </a:solidFill>
                <a:latin typeface="+mj-lt"/>
              </a:rPr>
              <a:t> </a:t>
            </a:r>
            <a:r>
              <a:rPr lang="tr-TR" sz="2400" b="1" dirty="0" err="1" smtClean="0">
                <a:solidFill>
                  <a:srgbClr val="7030A0"/>
                </a:solidFill>
                <a:latin typeface="+mj-lt"/>
              </a:rPr>
              <a:t>column</a:t>
            </a:r>
            <a:r>
              <a:rPr lang="tr-TR" sz="2400" b="1" dirty="0">
                <a:solidFill>
                  <a:srgbClr val="7030A0"/>
                </a:solidFill>
                <a:latin typeface="+mj-lt"/>
              </a:rPr>
              <a:t> </a:t>
            </a:r>
            <a:r>
              <a:rPr lang="tr-TR" sz="2400" b="1" dirty="0" smtClean="0">
                <a:solidFill>
                  <a:srgbClr val="7030A0"/>
                </a:solidFill>
                <a:latin typeface="+mj-lt"/>
              </a:rPr>
              <a:t>of </a:t>
            </a:r>
            <a:r>
              <a:rPr lang="tr-TR" sz="2400" b="1" dirty="0" err="1" smtClean="0">
                <a:solidFill>
                  <a:srgbClr val="7030A0"/>
                </a:solidFill>
                <a:latin typeface="+mj-lt"/>
              </a:rPr>
              <a:t>numbers</a:t>
            </a:r>
            <a:r>
              <a:rPr lang="tr-TR" sz="2400" b="1" dirty="0" smtClean="0">
                <a:solidFill>
                  <a:srgbClr val="7030A0"/>
                </a:solidFill>
                <a:latin typeface="+mj-lt"/>
              </a:rPr>
              <a:t>.</a:t>
            </a:r>
          </a:p>
          <a:p>
            <a:pPr marL="0" indent="0" algn="just">
              <a:buClr>
                <a:schemeClr val="accent2"/>
              </a:buClr>
              <a:buNone/>
            </a:pPr>
            <a:endParaRPr lang="tr-TR" sz="2400" dirty="0" smtClean="0">
              <a:latin typeface="+mj-lt"/>
            </a:endParaRP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tr-TR" sz="2400" b="1" dirty="0" err="1" smtClean="0">
                <a:solidFill>
                  <a:srgbClr val="7030A0"/>
                </a:solidFill>
                <a:latin typeface="+mj-lt"/>
              </a:rPr>
              <a:t>More</a:t>
            </a:r>
            <a:r>
              <a:rPr lang="tr-TR" sz="2400" b="1" dirty="0" smtClean="0">
                <a:solidFill>
                  <a:srgbClr val="7030A0"/>
                </a:solidFill>
                <a:latin typeface="+mj-lt"/>
              </a:rPr>
              <a:t> </a:t>
            </a:r>
            <a:r>
              <a:rPr lang="tr-TR" sz="2400" b="1" dirty="0" err="1" smtClean="0">
                <a:solidFill>
                  <a:srgbClr val="7030A0"/>
                </a:solidFill>
                <a:latin typeface="+mj-lt"/>
              </a:rPr>
              <a:t>complex</a:t>
            </a:r>
            <a:r>
              <a:rPr lang="tr-TR" sz="2400" b="1" dirty="0" smtClean="0">
                <a:solidFill>
                  <a:srgbClr val="7030A0"/>
                </a:solidFill>
                <a:latin typeface="+mj-lt"/>
              </a:rPr>
              <a:t> </a:t>
            </a:r>
            <a:r>
              <a:rPr lang="tr-TR" sz="2400" b="1" dirty="0" err="1" smtClean="0">
                <a:solidFill>
                  <a:srgbClr val="7030A0"/>
                </a:solidFill>
                <a:latin typeface="+mj-lt"/>
              </a:rPr>
              <a:t>array</a:t>
            </a:r>
            <a:r>
              <a:rPr lang="tr-TR" sz="2400" b="1" dirty="0" smtClean="0">
                <a:solidFill>
                  <a:srgbClr val="7030A0"/>
                </a:solidFill>
                <a:latin typeface="+mj-lt"/>
              </a:rPr>
              <a:t> (2 </a:t>
            </a:r>
            <a:r>
              <a:rPr lang="tr-TR" sz="2400" b="1" dirty="0" err="1" smtClean="0">
                <a:solidFill>
                  <a:srgbClr val="7030A0"/>
                </a:solidFill>
                <a:latin typeface="+mj-lt"/>
              </a:rPr>
              <a:t>dimensional</a:t>
            </a:r>
            <a:r>
              <a:rPr lang="tr-TR" sz="2400" b="1" dirty="0" smtClean="0">
                <a:solidFill>
                  <a:srgbClr val="7030A0"/>
                </a:solidFill>
                <a:latin typeface="+mj-lt"/>
              </a:rPr>
              <a:t> = </a:t>
            </a:r>
            <a:r>
              <a:rPr lang="tr-TR" sz="2400" b="1" dirty="0" err="1" smtClean="0">
                <a:solidFill>
                  <a:srgbClr val="7030A0"/>
                </a:solidFill>
                <a:latin typeface="+mj-lt"/>
              </a:rPr>
              <a:t>matrice</a:t>
            </a:r>
            <a:r>
              <a:rPr lang="tr-TR" sz="2400" b="1" dirty="0" smtClean="0">
                <a:solidFill>
                  <a:srgbClr val="7030A0"/>
                </a:solidFill>
                <a:latin typeface="+mj-lt"/>
              </a:rPr>
              <a:t>) is </a:t>
            </a:r>
            <a:r>
              <a:rPr lang="tr-TR" sz="2400" b="1" dirty="0" err="1" smtClean="0">
                <a:solidFill>
                  <a:srgbClr val="7030A0"/>
                </a:solidFill>
                <a:latin typeface="+mj-lt"/>
              </a:rPr>
              <a:t>collection</a:t>
            </a:r>
            <a:r>
              <a:rPr lang="tr-TR" sz="2400" b="1" dirty="0" smtClean="0">
                <a:solidFill>
                  <a:srgbClr val="7030A0"/>
                </a:solidFill>
                <a:latin typeface="+mj-lt"/>
              </a:rPr>
              <a:t> of </a:t>
            </a:r>
            <a:r>
              <a:rPr lang="tr-TR" sz="2400" b="1" dirty="0" err="1" smtClean="0">
                <a:solidFill>
                  <a:srgbClr val="7030A0"/>
                </a:solidFill>
                <a:latin typeface="+mj-lt"/>
              </a:rPr>
              <a:t>numbers</a:t>
            </a:r>
            <a:r>
              <a:rPr lang="tr-TR" sz="2400" b="1" dirty="0" smtClean="0">
                <a:solidFill>
                  <a:srgbClr val="7030A0"/>
                </a:solidFill>
                <a:latin typeface="+mj-lt"/>
              </a:rPr>
              <a:t> </a:t>
            </a:r>
            <a:r>
              <a:rPr lang="tr-TR" sz="2400" b="1" dirty="0" err="1" smtClean="0">
                <a:solidFill>
                  <a:srgbClr val="7030A0"/>
                </a:solidFill>
                <a:latin typeface="+mj-lt"/>
              </a:rPr>
              <a:t>arranged</a:t>
            </a:r>
            <a:r>
              <a:rPr lang="tr-TR" sz="2400" b="1" dirty="0" smtClean="0">
                <a:solidFill>
                  <a:srgbClr val="7030A0"/>
                </a:solidFill>
                <a:latin typeface="+mj-lt"/>
              </a:rPr>
              <a:t> in </a:t>
            </a:r>
            <a:r>
              <a:rPr lang="tr-TR" sz="2400" b="1" dirty="0" err="1" smtClean="0">
                <a:solidFill>
                  <a:srgbClr val="7030A0"/>
                </a:solidFill>
                <a:latin typeface="+mj-lt"/>
              </a:rPr>
              <a:t>rows</a:t>
            </a:r>
            <a:r>
              <a:rPr lang="tr-TR" sz="2400" b="1" dirty="0" smtClean="0">
                <a:solidFill>
                  <a:srgbClr val="7030A0"/>
                </a:solidFill>
                <a:latin typeface="+mj-lt"/>
              </a:rPr>
              <a:t> </a:t>
            </a:r>
            <a:r>
              <a:rPr lang="tr-TR" sz="2400" b="1" dirty="0" err="1" smtClean="0">
                <a:solidFill>
                  <a:srgbClr val="7030A0"/>
                </a:solidFill>
                <a:latin typeface="+mj-lt"/>
              </a:rPr>
              <a:t>or</a:t>
            </a:r>
            <a:r>
              <a:rPr lang="tr-TR" sz="2400" b="1" dirty="0" smtClean="0">
                <a:solidFill>
                  <a:srgbClr val="7030A0"/>
                </a:solidFill>
                <a:latin typeface="+mj-lt"/>
              </a:rPr>
              <a:t> </a:t>
            </a:r>
            <a:r>
              <a:rPr lang="tr-TR" sz="2400" b="1" dirty="0" err="1" smtClean="0">
                <a:solidFill>
                  <a:srgbClr val="7030A0"/>
                </a:solidFill>
                <a:latin typeface="+mj-lt"/>
              </a:rPr>
              <a:t>columns</a:t>
            </a:r>
            <a:r>
              <a:rPr lang="tr-TR" sz="2400" b="1" dirty="0" smtClean="0">
                <a:solidFill>
                  <a:srgbClr val="7030A0"/>
                </a:solidFill>
                <a:latin typeface="+mj-lt"/>
              </a:rPr>
              <a:t>.</a:t>
            </a:r>
            <a:endParaRPr lang="en-US" sz="2400" b="1" dirty="0" smtClean="0">
              <a:solidFill>
                <a:srgbClr val="7030A0"/>
              </a:solidFill>
              <a:latin typeface="+mj-lt"/>
            </a:endParaRP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endParaRPr lang="en-US" sz="2400" dirty="0" smtClean="0">
              <a:latin typeface="+mj-lt"/>
            </a:endParaRPr>
          </a:p>
          <a:p>
            <a:pPr algn="just">
              <a:buClr>
                <a:schemeClr val="accent2"/>
              </a:buClr>
              <a:buFont typeface="Wingdings" pitchFamily="2" charset="2"/>
              <a:buChar char="§"/>
            </a:pPr>
            <a:endParaRPr lang="en-US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677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476672"/>
            <a:ext cx="8136904" cy="1325563"/>
          </a:xfrm>
        </p:spPr>
        <p:txBody>
          <a:bodyPr>
            <a:normAutofit/>
          </a:bodyPr>
          <a:lstStyle/>
          <a:p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Matrices</a:t>
            </a:r>
            <a:endParaRPr lang="en-GB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449965" y="1700808"/>
            <a:ext cx="820891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tr-TR" sz="2200" dirty="0" err="1" smtClean="0"/>
              <a:t>Rows</a:t>
            </a:r>
            <a:r>
              <a:rPr lang="tr-TR" sz="2200" dirty="0" smtClean="0"/>
              <a:t> of a </a:t>
            </a:r>
            <a:r>
              <a:rPr lang="tr-TR" sz="2200" dirty="0" err="1" smtClean="0"/>
              <a:t>matrix</a:t>
            </a:r>
            <a:r>
              <a:rPr lang="tr-TR" sz="2200" dirty="0" smtClean="0"/>
              <a:t> can </a:t>
            </a:r>
            <a:r>
              <a:rPr lang="tr-TR" sz="2200" dirty="0" err="1" smtClean="0"/>
              <a:t>also</a:t>
            </a:r>
            <a:r>
              <a:rPr lang="tr-TR" sz="2200" dirty="0" smtClean="0"/>
              <a:t> be </a:t>
            </a:r>
            <a:r>
              <a:rPr lang="tr-TR" sz="2200" dirty="0" err="1" smtClean="0"/>
              <a:t>entered</a:t>
            </a:r>
            <a:r>
              <a:rPr lang="tr-TR" sz="2200" dirty="0" smtClean="0"/>
              <a:t> as </a:t>
            </a:r>
            <a:r>
              <a:rPr lang="tr-TR" sz="2200" dirty="0" err="1" smtClean="0"/>
              <a:t>vectors</a:t>
            </a:r>
            <a:r>
              <a:rPr lang="tr-TR" sz="2200" dirty="0" smtClean="0"/>
              <a:t> </a:t>
            </a:r>
            <a:r>
              <a:rPr lang="tr-TR" sz="2200" dirty="0" err="1" smtClean="0"/>
              <a:t>using</a:t>
            </a:r>
            <a:r>
              <a:rPr lang="tr-TR" sz="2200" dirty="0" smtClean="0"/>
              <a:t> </a:t>
            </a:r>
            <a:r>
              <a:rPr lang="tr-TR" sz="2200" dirty="0" err="1" smtClean="0"/>
              <a:t>the</a:t>
            </a:r>
            <a:r>
              <a:rPr lang="tr-TR" sz="2200" dirty="0" smtClean="0"/>
              <a:t> </a:t>
            </a:r>
            <a:r>
              <a:rPr lang="tr-TR" sz="2200" dirty="0" err="1" smtClean="0"/>
              <a:t>notation</a:t>
            </a:r>
            <a:r>
              <a:rPr lang="tr-TR" sz="2200" dirty="0" smtClean="0"/>
              <a:t> </a:t>
            </a:r>
            <a:r>
              <a:rPr lang="tr-TR" sz="2200" dirty="0" err="1" smtClean="0"/>
              <a:t>for</a:t>
            </a:r>
            <a:r>
              <a:rPr lang="tr-TR" sz="2200" dirty="0" smtClean="0"/>
              <a:t> </a:t>
            </a:r>
            <a:r>
              <a:rPr lang="tr-TR" sz="2200" dirty="0" err="1" smtClean="0"/>
              <a:t>creating</a:t>
            </a:r>
            <a:r>
              <a:rPr lang="tr-TR" sz="2200" dirty="0" smtClean="0"/>
              <a:t> </a:t>
            </a:r>
            <a:r>
              <a:rPr lang="tr-TR" sz="2200" dirty="0" err="1" smtClean="0"/>
              <a:t>vectors</a:t>
            </a:r>
            <a:r>
              <a:rPr lang="tr-TR" sz="2200" dirty="0" smtClean="0"/>
              <a:t> </a:t>
            </a:r>
            <a:r>
              <a:rPr lang="tr-TR" sz="2200" dirty="0" err="1" smtClean="0"/>
              <a:t>with</a:t>
            </a:r>
            <a:r>
              <a:rPr lang="tr-TR" sz="2200" dirty="0" smtClean="0"/>
              <a:t> </a:t>
            </a:r>
            <a:r>
              <a:rPr lang="tr-TR" sz="2200" dirty="0" err="1" smtClean="0"/>
              <a:t>constant</a:t>
            </a:r>
            <a:r>
              <a:rPr lang="tr-TR" sz="2200" dirty="0" smtClean="0"/>
              <a:t> </a:t>
            </a:r>
            <a:r>
              <a:rPr lang="tr-TR" sz="2200" dirty="0" err="1" smtClean="0"/>
              <a:t>spacing</a:t>
            </a:r>
            <a:r>
              <a:rPr lang="tr-TR" sz="2200" dirty="0" smtClean="0"/>
              <a:t>; </a:t>
            </a:r>
            <a:r>
              <a:rPr lang="tr-TR" sz="2200" dirty="0" err="1" smtClean="0"/>
              <a:t>or</a:t>
            </a:r>
            <a:r>
              <a:rPr lang="tr-TR" sz="2200" dirty="0" smtClean="0"/>
              <a:t> </a:t>
            </a:r>
            <a:r>
              <a:rPr lang="tr-TR" sz="2200" dirty="0" err="1" smtClean="0"/>
              <a:t>the</a:t>
            </a:r>
            <a:r>
              <a:rPr lang="tr-TR" sz="2200" dirty="0" smtClean="0"/>
              <a:t> </a:t>
            </a:r>
            <a:r>
              <a:rPr lang="tr-TR" sz="2200" b="1" dirty="0" err="1" smtClean="0">
                <a:solidFill>
                  <a:srgbClr val="00B0F0"/>
                </a:solidFill>
              </a:rPr>
              <a:t>linspace</a:t>
            </a:r>
            <a:r>
              <a:rPr lang="tr-TR" sz="2200" dirty="0" smtClean="0"/>
              <a:t> </a:t>
            </a:r>
            <a:r>
              <a:rPr lang="tr-TR" sz="2200" dirty="0" err="1" smtClean="0"/>
              <a:t>command</a:t>
            </a:r>
            <a:r>
              <a:rPr lang="tr-TR" sz="2200" dirty="0" smtClean="0"/>
              <a:t>.</a:t>
            </a:r>
          </a:p>
          <a:p>
            <a:pPr marL="342900" indent="-342900" algn="just">
              <a:buFont typeface="Wingdings" pitchFamily="2" charset="2"/>
              <a:buChar char="q"/>
            </a:pPr>
            <a:endParaRPr lang="tr-TR" sz="2200" dirty="0"/>
          </a:p>
          <a:p>
            <a:pPr marL="342900" indent="-342900" algn="just">
              <a:buFont typeface="Wingdings" pitchFamily="2" charset="2"/>
              <a:buChar char="q"/>
            </a:pPr>
            <a:r>
              <a:rPr lang="tr-TR" sz="2200" dirty="0" err="1" smtClean="0"/>
              <a:t>For</a:t>
            </a:r>
            <a:r>
              <a:rPr lang="tr-TR" sz="2200" dirty="0" smtClean="0"/>
              <a:t> </a:t>
            </a:r>
            <a:r>
              <a:rPr lang="tr-TR" sz="2200" dirty="0" err="1" smtClean="0"/>
              <a:t>example</a:t>
            </a:r>
            <a:r>
              <a:rPr lang="tr-TR" sz="2200" dirty="0" smtClean="0"/>
              <a:t>;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" t="25109" r="47546"/>
          <a:stretch/>
        </p:blipFill>
        <p:spPr>
          <a:xfrm>
            <a:off x="3020482" y="4152403"/>
            <a:ext cx="3069771" cy="1433796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755576" y="3573016"/>
            <a:ext cx="7481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&gt;&gt; A=[1:2:11; 0:5:25; </a:t>
            </a:r>
            <a:r>
              <a:rPr lang="tr-TR" sz="2400" dirty="0" err="1" smtClean="0"/>
              <a:t>linspace</a:t>
            </a:r>
            <a:r>
              <a:rPr lang="tr-TR" sz="2400" dirty="0" smtClean="0"/>
              <a:t>(10,60,6); 67  2  43  68  4  13]</a:t>
            </a:r>
            <a:endParaRPr lang="tr-TR" sz="2400" dirty="0"/>
          </a:p>
        </p:txBody>
      </p:sp>
      <p:sp>
        <p:nvSpPr>
          <p:cNvPr id="7" name="Metin kutusu 6"/>
          <p:cNvSpPr txBox="1"/>
          <p:nvPr/>
        </p:nvSpPr>
        <p:spPr>
          <a:xfrm>
            <a:off x="129277" y="5645633"/>
            <a:ext cx="88569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tr-TR" sz="2200" dirty="0" err="1" smtClean="0"/>
              <a:t>In</a:t>
            </a:r>
            <a:r>
              <a:rPr lang="tr-TR" sz="2200" dirty="0" smtClean="0"/>
              <a:t> </a:t>
            </a:r>
            <a:r>
              <a:rPr lang="tr-TR" sz="2200" dirty="0" err="1" smtClean="0"/>
              <a:t>this</a:t>
            </a:r>
            <a:r>
              <a:rPr lang="tr-TR" sz="2200" dirty="0" smtClean="0"/>
              <a:t> </a:t>
            </a:r>
            <a:r>
              <a:rPr lang="tr-TR" sz="2200" dirty="0" err="1" smtClean="0"/>
              <a:t>example</a:t>
            </a:r>
            <a:r>
              <a:rPr lang="tr-TR" sz="2200" dirty="0" smtClean="0"/>
              <a:t>, </a:t>
            </a:r>
            <a:r>
              <a:rPr lang="tr-TR" sz="2200" dirty="0" err="1" smtClean="0"/>
              <a:t>the</a:t>
            </a:r>
            <a:r>
              <a:rPr lang="tr-TR" sz="2200" dirty="0" smtClean="0"/>
              <a:t> </a:t>
            </a:r>
            <a:r>
              <a:rPr lang="tr-TR" sz="2200" dirty="0" err="1" smtClean="0"/>
              <a:t>first</a:t>
            </a:r>
            <a:r>
              <a:rPr lang="tr-TR" sz="2200" dirty="0" smtClean="0"/>
              <a:t> </a:t>
            </a:r>
            <a:r>
              <a:rPr lang="tr-TR" sz="2200" dirty="0" err="1" smtClean="0"/>
              <a:t>two</a:t>
            </a:r>
            <a:r>
              <a:rPr lang="tr-TR" sz="2200" dirty="0" smtClean="0"/>
              <a:t> </a:t>
            </a:r>
            <a:r>
              <a:rPr lang="tr-TR" sz="2200" dirty="0" err="1" smtClean="0"/>
              <a:t>rows</a:t>
            </a:r>
            <a:r>
              <a:rPr lang="tr-TR" sz="2200" dirty="0" smtClean="0"/>
              <a:t> </a:t>
            </a:r>
            <a:r>
              <a:rPr lang="tr-TR" sz="2200" dirty="0" err="1" smtClean="0"/>
              <a:t>were</a:t>
            </a:r>
            <a:r>
              <a:rPr lang="tr-TR" sz="2200" dirty="0" smtClean="0"/>
              <a:t> </a:t>
            </a:r>
            <a:r>
              <a:rPr lang="tr-TR" sz="2200" dirty="0" err="1" smtClean="0"/>
              <a:t>entered</a:t>
            </a:r>
            <a:r>
              <a:rPr lang="tr-TR" sz="2200" dirty="0" smtClean="0"/>
              <a:t> as </a:t>
            </a:r>
            <a:r>
              <a:rPr lang="tr-TR" sz="2200" dirty="0" err="1" smtClean="0"/>
              <a:t>vectors</a:t>
            </a:r>
            <a:r>
              <a:rPr lang="tr-TR" sz="2200" dirty="0"/>
              <a:t> </a:t>
            </a:r>
            <a:r>
              <a:rPr lang="tr-TR" sz="2200" dirty="0" err="1" smtClean="0"/>
              <a:t>using</a:t>
            </a:r>
            <a:r>
              <a:rPr lang="tr-TR" sz="2200" dirty="0" smtClean="0"/>
              <a:t> </a:t>
            </a:r>
            <a:r>
              <a:rPr lang="tr-TR" sz="2200" dirty="0" err="1" smtClean="0"/>
              <a:t>the</a:t>
            </a:r>
            <a:r>
              <a:rPr lang="tr-TR" sz="2200" dirty="0" smtClean="0"/>
              <a:t> </a:t>
            </a:r>
            <a:r>
              <a:rPr lang="tr-TR" sz="2200" dirty="0" err="1" smtClean="0"/>
              <a:t>notation</a:t>
            </a:r>
            <a:r>
              <a:rPr lang="tr-TR" sz="2200" dirty="0" smtClean="0"/>
              <a:t> of </a:t>
            </a:r>
            <a:r>
              <a:rPr lang="tr-TR" sz="2200" dirty="0" err="1" smtClean="0"/>
              <a:t>constant</a:t>
            </a:r>
            <a:r>
              <a:rPr lang="tr-TR" sz="2200" dirty="0" smtClean="0"/>
              <a:t> </a:t>
            </a:r>
            <a:r>
              <a:rPr lang="tr-TR" sz="2200" dirty="0" err="1" smtClean="0"/>
              <a:t>spacing</a:t>
            </a:r>
            <a:r>
              <a:rPr lang="tr-TR" sz="2200" dirty="0" smtClean="0"/>
              <a:t>, </a:t>
            </a:r>
            <a:r>
              <a:rPr lang="tr-TR" sz="2200" dirty="0" err="1" smtClean="0"/>
              <a:t>the</a:t>
            </a:r>
            <a:r>
              <a:rPr lang="tr-TR" sz="2200" dirty="0" smtClean="0"/>
              <a:t> 3</a:t>
            </a:r>
            <a:r>
              <a:rPr lang="tr-TR" sz="2200" baseline="30000" dirty="0" smtClean="0"/>
              <a:t>rd </a:t>
            </a:r>
            <a:r>
              <a:rPr lang="tr-TR" sz="2200" dirty="0" smtClean="0"/>
              <a:t> </a:t>
            </a:r>
            <a:r>
              <a:rPr lang="tr-TR" sz="2200" dirty="0" err="1" smtClean="0"/>
              <a:t>row</a:t>
            </a:r>
            <a:r>
              <a:rPr lang="tr-TR" sz="2200" dirty="0" smtClean="0"/>
              <a:t> </a:t>
            </a:r>
            <a:r>
              <a:rPr lang="tr-TR" sz="2200" dirty="0" err="1" smtClean="0"/>
              <a:t>was</a:t>
            </a:r>
            <a:r>
              <a:rPr lang="tr-TR" sz="2200" dirty="0" smtClean="0"/>
              <a:t> </a:t>
            </a:r>
            <a:r>
              <a:rPr lang="tr-TR" sz="2200" dirty="0" err="1" smtClean="0"/>
              <a:t>entered</a:t>
            </a:r>
            <a:r>
              <a:rPr lang="tr-TR" sz="2200" dirty="0" smtClean="0"/>
              <a:t> </a:t>
            </a:r>
            <a:r>
              <a:rPr lang="tr-TR" sz="2200" dirty="0" err="1" smtClean="0"/>
              <a:t>using</a:t>
            </a:r>
            <a:r>
              <a:rPr lang="tr-TR" sz="2200" dirty="0" smtClean="0"/>
              <a:t> </a:t>
            </a:r>
            <a:r>
              <a:rPr lang="tr-TR" sz="2200" dirty="0" err="1" smtClean="0"/>
              <a:t>linspace</a:t>
            </a:r>
            <a:r>
              <a:rPr lang="tr-TR" sz="2200" dirty="0" smtClean="0"/>
              <a:t> </a:t>
            </a:r>
            <a:r>
              <a:rPr lang="tr-TR" sz="2200" dirty="0" err="1" smtClean="0"/>
              <a:t>command</a:t>
            </a:r>
            <a:r>
              <a:rPr lang="tr-TR" sz="2200" dirty="0" smtClean="0"/>
              <a:t>, </a:t>
            </a:r>
            <a:r>
              <a:rPr lang="tr-TR" sz="2200" dirty="0" err="1" smtClean="0"/>
              <a:t>and</a:t>
            </a:r>
            <a:r>
              <a:rPr lang="tr-TR" sz="2200" dirty="0" smtClean="0"/>
              <a:t> in </a:t>
            </a:r>
            <a:r>
              <a:rPr lang="tr-TR" sz="2200" dirty="0" err="1" smtClean="0"/>
              <a:t>the</a:t>
            </a:r>
            <a:r>
              <a:rPr lang="tr-TR" sz="2200" dirty="0" smtClean="0"/>
              <a:t> </a:t>
            </a:r>
            <a:r>
              <a:rPr lang="tr-TR" sz="2200" dirty="0" err="1" smtClean="0"/>
              <a:t>last</a:t>
            </a:r>
            <a:r>
              <a:rPr lang="tr-TR" sz="2200" dirty="0" smtClean="0"/>
              <a:t> </a:t>
            </a:r>
            <a:r>
              <a:rPr lang="tr-TR" sz="2200" dirty="0" err="1" smtClean="0"/>
              <a:t>row</a:t>
            </a:r>
            <a:r>
              <a:rPr lang="tr-TR" sz="2200" dirty="0" smtClean="0"/>
              <a:t> </a:t>
            </a:r>
            <a:r>
              <a:rPr lang="tr-TR" sz="2200" dirty="0" err="1" smtClean="0"/>
              <a:t>the</a:t>
            </a:r>
            <a:r>
              <a:rPr lang="tr-TR" sz="2200" dirty="0" smtClean="0"/>
              <a:t> </a:t>
            </a:r>
            <a:r>
              <a:rPr lang="tr-TR" sz="2200" dirty="0" err="1" smtClean="0"/>
              <a:t>elements</a:t>
            </a:r>
            <a:r>
              <a:rPr lang="tr-TR" sz="2200" dirty="0" smtClean="0"/>
              <a:t> </a:t>
            </a:r>
            <a:r>
              <a:rPr lang="tr-TR" sz="2200" dirty="0" err="1" smtClean="0"/>
              <a:t>were</a:t>
            </a:r>
            <a:r>
              <a:rPr lang="tr-TR" sz="2200" dirty="0" smtClean="0"/>
              <a:t> </a:t>
            </a:r>
            <a:r>
              <a:rPr lang="tr-TR" sz="2200" dirty="0" err="1" smtClean="0"/>
              <a:t>entered</a:t>
            </a:r>
            <a:r>
              <a:rPr lang="tr-TR" sz="2200" dirty="0" smtClean="0"/>
              <a:t> </a:t>
            </a:r>
            <a:r>
              <a:rPr lang="tr-TR" sz="2200" dirty="0" err="1" smtClean="0"/>
              <a:t>individually</a:t>
            </a:r>
            <a:r>
              <a:rPr lang="tr-TR" sz="2200" dirty="0" smtClean="0"/>
              <a:t>.</a:t>
            </a:r>
            <a:endParaRPr lang="tr-TR" sz="2200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358461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/>
          <p:cNvSpPr/>
          <p:nvPr/>
        </p:nvSpPr>
        <p:spPr>
          <a:xfrm>
            <a:off x="323528" y="2032972"/>
            <a:ext cx="2609867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476672"/>
            <a:ext cx="8136904" cy="1325563"/>
          </a:xfrm>
        </p:spPr>
        <p:txBody>
          <a:bodyPr>
            <a:normAutofit/>
          </a:bodyPr>
          <a:lstStyle/>
          <a:p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tr-TR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zeros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tr-TR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ones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eye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commands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GB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449965" y="2176988"/>
            <a:ext cx="2465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tr-TR" sz="2200" dirty="0" smtClean="0"/>
              <a:t>The </a:t>
            </a:r>
            <a:r>
              <a:rPr lang="tr-TR" sz="2200" dirty="0" err="1" smtClean="0"/>
              <a:t>zeros</a:t>
            </a:r>
            <a:r>
              <a:rPr lang="tr-TR" sz="2200" dirty="0" smtClean="0"/>
              <a:t> (</a:t>
            </a:r>
            <a:r>
              <a:rPr lang="tr-TR" sz="2200" dirty="0" err="1" smtClean="0"/>
              <a:t>m,n</a:t>
            </a:r>
            <a:r>
              <a:rPr lang="tr-TR" sz="2200" dirty="0" smtClean="0"/>
              <a:t>) </a:t>
            </a:r>
          </a:p>
        </p:txBody>
      </p:sp>
      <p:sp>
        <p:nvSpPr>
          <p:cNvPr id="8" name="Metin kutusu 7"/>
          <p:cNvSpPr txBox="1"/>
          <p:nvPr/>
        </p:nvSpPr>
        <p:spPr>
          <a:xfrm>
            <a:off x="467544" y="2754213"/>
            <a:ext cx="2465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tr-TR" sz="2200" dirty="0" smtClean="0"/>
              <a:t>The </a:t>
            </a:r>
            <a:r>
              <a:rPr lang="tr-TR" sz="2200" dirty="0" err="1" smtClean="0"/>
              <a:t>ones</a:t>
            </a:r>
            <a:r>
              <a:rPr lang="tr-TR" sz="2200" dirty="0" smtClean="0"/>
              <a:t> (</a:t>
            </a:r>
            <a:r>
              <a:rPr lang="tr-TR" sz="2200" dirty="0" err="1" smtClean="0"/>
              <a:t>m,n</a:t>
            </a:r>
            <a:r>
              <a:rPr lang="tr-TR" sz="2200" dirty="0" smtClean="0"/>
              <a:t>) 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467544" y="3362935"/>
            <a:ext cx="2465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tr-TR" sz="2200" dirty="0" smtClean="0"/>
              <a:t>The </a:t>
            </a:r>
            <a:r>
              <a:rPr lang="tr-TR" sz="2200" dirty="0" err="1" smtClean="0"/>
              <a:t>eye</a:t>
            </a:r>
            <a:r>
              <a:rPr lang="tr-TR" sz="2200" dirty="0" smtClean="0"/>
              <a:t> (n) </a:t>
            </a:r>
          </a:p>
        </p:txBody>
      </p:sp>
      <p:sp>
        <p:nvSpPr>
          <p:cNvPr id="10" name="Sağ Ok 9"/>
          <p:cNvSpPr/>
          <p:nvPr/>
        </p:nvSpPr>
        <p:spPr>
          <a:xfrm>
            <a:off x="2797903" y="2465600"/>
            <a:ext cx="576064" cy="5772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449965" y="2176988"/>
            <a:ext cx="2347801" cy="1008112"/>
          </a:xfrm>
          <a:prstGeom prst="rect">
            <a:avLst/>
          </a:prstGeom>
          <a:noFill/>
          <a:ln w="444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Metin kutusu 11"/>
          <p:cNvSpPr txBox="1"/>
          <p:nvPr/>
        </p:nvSpPr>
        <p:spPr>
          <a:xfrm>
            <a:off x="3480994" y="2221120"/>
            <a:ext cx="55446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200" dirty="0" err="1" smtClean="0"/>
              <a:t>Create</a:t>
            </a:r>
            <a:r>
              <a:rPr lang="tr-TR" sz="2200" dirty="0" smtClean="0"/>
              <a:t> a </a:t>
            </a:r>
            <a:r>
              <a:rPr lang="tr-TR" sz="2200" dirty="0" err="1" smtClean="0"/>
              <a:t>matrix</a:t>
            </a:r>
            <a:r>
              <a:rPr lang="tr-TR" sz="2200" dirty="0" smtClean="0"/>
              <a:t> </a:t>
            </a:r>
            <a:r>
              <a:rPr lang="tr-TR" sz="2200" dirty="0" err="1" smtClean="0"/>
              <a:t>with</a:t>
            </a:r>
            <a:r>
              <a:rPr lang="tr-TR" sz="2200" dirty="0" smtClean="0"/>
              <a:t> </a:t>
            </a:r>
            <a:r>
              <a:rPr lang="tr-TR" sz="2200" b="1" dirty="0" smtClean="0">
                <a:solidFill>
                  <a:srgbClr val="00B0F0"/>
                </a:solidFill>
              </a:rPr>
              <a:t>m </a:t>
            </a:r>
            <a:r>
              <a:rPr lang="tr-TR" sz="2200" b="1" dirty="0" err="1" smtClean="0">
                <a:solidFill>
                  <a:srgbClr val="00B0F0"/>
                </a:solidFill>
              </a:rPr>
              <a:t>rows</a:t>
            </a:r>
            <a:r>
              <a:rPr lang="tr-TR" sz="2200" b="1" dirty="0" smtClean="0">
                <a:solidFill>
                  <a:srgbClr val="00B0F0"/>
                </a:solidFill>
              </a:rPr>
              <a:t> </a:t>
            </a:r>
            <a:r>
              <a:rPr lang="tr-TR" sz="2200" dirty="0" err="1" smtClean="0"/>
              <a:t>and</a:t>
            </a:r>
            <a:r>
              <a:rPr lang="tr-TR" sz="2200" dirty="0" smtClean="0"/>
              <a:t> </a:t>
            </a:r>
            <a:r>
              <a:rPr lang="tr-TR" sz="2200" b="1" dirty="0" smtClean="0">
                <a:solidFill>
                  <a:srgbClr val="00B050"/>
                </a:solidFill>
              </a:rPr>
              <a:t>n </a:t>
            </a:r>
            <a:r>
              <a:rPr lang="tr-TR" sz="2200" b="1" dirty="0" err="1" smtClean="0">
                <a:solidFill>
                  <a:srgbClr val="00B050"/>
                </a:solidFill>
              </a:rPr>
              <a:t>columns</a:t>
            </a:r>
            <a:r>
              <a:rPr lang="tr-TR" sz="2200" dirty="0" smtClean="0"/>
              <a:t>, in </a:t>
            </a:r>
            <a:r>
              <a:rPr lang="tr-TR" sz="2200" dirty="0" err="1" smtClean="0"/>
              <a:t>which</a:t>
            </a:r>
            <a:r>
              <a:rPr lang="tr-TR" sz="2200" dirty="0" smtClean="0"/>
              <a:t> </a:t>
            </a:r>
            <a:r>
              <a:rPr lang="tr-TR" sz="2200" dirty="0" err="1" smtClean="0"/>
              <a:t>all</a:t>
            </a:r>
            <a:r>
              <a:rPr lang="tr-TR" sz="2200" dirty="0" smtClean="0"/>
              <a:t> </a:t>
            </a:r>
            <a:r>
              <a:rPr lang="tr-TR" sz="2200" dirty="0" err="1" smtClean="0"/>
              <a:t>the</a:t>
            </a:r>
            <a:r>
              <a:rPr lang="tr-TR" sz="2200" dirty="0" smtClean="0"/>
              <a:t> </a:t>
            </a:r>
            <a:r>
              <a:rPr lang="tr-TR" sz="2200" dirty="0" err="1" smtClean="0"/>
              <a:t>elements</a:t>
            </a:r>
            <a:r>
              <a:rPr lang="tr-TR" sz="2200" dirty="0" smtClean="0"/>
              <a:t> </a:t>
            </a:r>
            <a:r>
              <a:rPr lang="tr-TR" sz="2200" dirty="0" err="1" smtClean="0"/>
              <a:t>are</a:t>
            </a:r>
            <a:r>
              <a:rPr lang="tr-TR" sz="2200" dirty="0" smtClean="0"/>
              <a:t> </a:t>
            </a:r>
            <a:r>
              <a:rPr lang="tr-TR" sz="2200" dirty="0" err="1" smtClean="0"/>
              <a:t>numbers</a:t>
            </a:r>
            <a:r>
              <a:rPr lang="tr-TR" sz="2200" dirty="0" smtClean="0"/>
              <a:t> </a:t>
            </a:r>
            <a:r>
              <a:rPr lang="tr-TR" sz="2200" b="1" dirty="0" smtClean="0">
                <a:solidFill>
                  <a:srgbClr val="00B0F0"/>
                </a:solidFill>
              </a:rPr>
              <a:t>0</a:t>
            </a:r>
            <a:r>
              <a:rPr lang="tr-TR" sz="2200" dirty="0" smtClean="0"/>
              <a:t> </a:t>
            </a:r>
            <a:r>
              <a:rPr lang="tr-TR" sz="2200" dirty="0" err="1" smtClean="0"/>
              <a:t>and</a:t>
            </a:r>
            <a:r>
              <a:rPr lang="tr-TR" sz="2200" dirty="0" smtClean="0"/>
              <a:t> </a:t>
            </a:r>
            <a:r>
              <a:rPr lang="tr-TR" sz="2200" b="1" dirty="0" smtClean="0">
                <a:solidFill>
                  <a:srgbClr val="00B050"/>
                </a:solidFill>
              </a:rPr>
              <a:t>1</a:t>
            </a:r>
            <a:r>
              <a:rPr lang="tr-TR" sz="2200" dirty="0" smtClean="0"/>
              <a:t>, </a:t>
            </a:r>
            <a:r>
              <a:rPr lang="tr-TR" sz="2200" dirty="0" err="1" smtClean="0"/>
              <a:t>respectively</a:t>
            </a:r>
            <a:r>
              <a:rPr lang="tr-TR" sz="2200" dirty="0" smtClean="0"/>
              <a:t>.</a:t>
            </a:r>
            <a:endParaRPr lang="tr-TR" sz="2200" dirty="0"/>
          </a:p>
        </p:txBody>
      </p:sp>
      <p:sp>
        <p:nvSpPr>
          <p:cNvPr id="13" name="Dikdörtgen 12"/>
          <p:cNvSpPr/>
          <p:nvPr/>
        </p:nvSpPr>
        <p:spPr>
          <a:xfrm>
            <a:off x="445772" y="3390238"/>
            <a:ext cx="2347801" cy="360040"/>
          </a:xfrm>
          <a:prstGeom prst="rect">
            <a:avLst/>
          </a:prstGeom>
          <a:noFill/>
          <a:ln w="44450">
            <a:solidFill>
              <a:srgbClr val="F56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Sağ Ok 13"/>
          <p:cNvSpPr/>
          <p:nvPr/>
        </p:nvSpPr>
        <p:spPr>
          <a:xfrm rot="5400000">
            <a:off x="1341945" y="3749697"/>
            <a:ext cx="576064" cy="577225"/>
          </a:xfrm>
          <a:prstGeom prst="rightArrow">
            <a:avLst/>
          </a:prstGeom>
          <a:noFill/>
          <a:ln w="38100">
            <a:solidFill>
              <a:srgbClr val="F56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Metin kutusu 14"/>
          <p:cNvSpPr txBox="1"/>
          <p:nvPr/>
        </p:nvSpPr>
        <p:spPr>
          <a:xfrm>
            <a:off x="161086" y="4409236"/>
            <a:ext cx="70752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200" dirty="0" err="1" smtClean="0"/>
              <a:t>Create</a:t>
            </a:r>
            <a:r>
              <a:rPr lang="tr-TR" sz="2200" dirty="0" smtClean="0"/>
              <a:t> a </a:t>
            </a:r>
            <a:r>
              <a:rPr lang="tr-TR" sz="2200" dirty="0" err="1" smtClean="0"/>
              <a:t>square</a:t>
            </a:r>
            <a:r>
              <a:rPr lang="tr-TR" sz="2200" dirty="0" smtClean="0"/>
              <a:t> </a:t>
            </a:r>
            <a:r>
              <a:rPr lang="tr-TR" sz="2200" dirty="0" err="1" smtClean="0"/>
              <a:t>matrix</a:t>
            </a:r>
            <a:r>
              <a:rPr lang="tr-TR" sz="2200" dirty="0" smtClean="0"/>
              <a:t> </a:t>
            </a:r>
            <a:r>
              <a:rPr lang="tr-TR" sz="2200" dirty="0" err="1" smtClean="0"/>
              <a:t>with</a:t>
            </a:r>
            <a:r>
              <a:rPr lang="tr-TR" sz="2200" dirty="0" smtClean="0"/>
              <a:t> </a:t>
            </a:r>
            <a:r>
              <a:rPr lang="tr-TR" sz="2200" b="1" dirty="0" smtClean="0">
                <a:solidFill>
                  <a:srgbClr val="00B0F0"/>
                </a:solidFill>
              </a:rPr>
              <a:t>n </a:t>
            </a:r>
            <a:r>
              <a:rPr lang="tr-TR" sz="2200" b="1" dirty="0" err="1" smtClean="0">
                <a:solidFill>
                  <a:srgbClr val="00B0F0"/>
                </a:solidFill>
              </a:rPr>
              <a:t>rows</a:t>
            </a:r>
            <a:r>
              <a:rPr lang="tr-TR" sz="2200" b="1" dirty="0" smtClean="0">
                <a:solidFill>
                  <a:srgbClr val="00B0F0"/>
                </a:solidFill>
              </a:rPr>
              <a:t> </a:t>
            </a:r>
            <a:r>
              <a:rPr lang="tr-TR" sz="2200" dirty="0" err="1" smtClean="0"/>
              <a:t>and</a:t>
            </a:r>
            <a:r>
              <a:rPr lang="tr-TR" sz="2200" dirty="0" smtClean="0"/>
              <a:t> </a:t>
            </a:r>
            <a:r>
              <a:rPr lang="tr-TR" sz="2200" b="1" dirty="0" smtClean="0">
                <a:solidFill>
                  <a:srgbClr val="00B050"/>
                </a:solidFill>
              </a:rPr>
              <a:t>n </a:t>
            </a:r>
            <a:r>
              <a:rPr lang="tr-TR" sz="2200" b="1" dirty="0" err="1" smtClean="0">
                <a:solidFill>
                  <a:srgbClr val="00B050"/>
                </a:solidFill>
              </a:rPr>
              <a:t>columns</a:t>
            </a:r>
            <a:r>
              <a:rPr lang="tr-TR" sz="2200" dirty="0" smtClean="0"/>
              <a:t>, in </a:t>
            </a:r>
            <a:r>
              <a:rPr lang="tr-TR" sz="2200" dirty="0" err="1" smtClean="0"/>
              <a:t>which</a:t>
            </a:r>
            <a:r>
              <a:rPr lang="tr-TR" sz="2200" dirty="0"/>
              <a:t> </a:t>
            </a:r>
            <a:r>
              <a:rPr lang="tr-TR" sz="2200" dirty="0" err="1" smtClean="0"/>
              <a:t>the</a:t>
            </a:r>
            <a:r>
              <a:rPr lang="tr-TR" sz="2200" dirty="0" smtClean="0"/>
              <a:t> </a:t>
            </a:r>
            <a:r>
              <a:rPr lang="tr-TR" sz="2200" dirty="0" err="1" smtClean="0"/>
              <a:t>diagonal</a:t>
            </a:r>
            <a:r>
              <a:rPr lang="tr-TR" sz="2200" dirty="0" smtClean="0"/>
              <a:t> </a:t>
            </a:r>
            <a:r>
              <a:rPr lang="tr-TR" sz="2200" dirty="0" err="1" smtClean="0"/>
              <a:t>elements</a:t>
            </a:r>
            <a:r>
              <a:rPr lang="tr-TR" sz="2200" dirty="0" smtClean="0"/>
              <a:t> </a:t>
            </a:r>
            <a:r>
              <a:rPr lang="tr-TR" sz="2200" dirty="0" err="1" smtClean="0"/>
              <a:t>are</a:t>
            </a:r>
            <a:r>
              <a:rPr lang="tr-TR" sz="2200" dirty="0" smtClean="0"/>
              <a:t> </a:t>
            </a:r>
            <a:r>
              <a:rPr lang="tr-TR" sz="2200" dirty="0" err="1" smtClean="0"/>
              <a:t>equal</a:t>
            </a:r>
            <a:r>
              <a:rPr lang="tr-TR" sz="2200" dirty="0" smtClean="0"/>
              <a:t> </a:t>
            </a:r>
            <a:r>
              <a:rPr lang="tr-TR" sz="2200" dirty="0" err="1" smtClean="0"/>
              <a:t>to</a:t>
            </a:r>
            <a:r>
              <a:rPr lang="tr-TR" sz="2200" dirty="0" smtClean="0"/>
              <a:t> </a:t>
            </a:r>
            <a:r>
              <a:rPr lang="tr-TR" sz="2200" b="1" dirty="0" smtClean="0">
                <a:solidFill>
                  <a:srgbClr val="00B050"/>
                </a:solidFill>
              </a:rPr>
              <a:t>1</a:t>
            </a:r>
            <a:r>
              <a:rPr lang="tr-TR" sz="2200" dirty="0" smtClean="0"/>
              <a:t>, </a:t>
            </a:r>
            <a:r>
              <a:rPr lang="tr-TR" sz="2200" dirty="0" err="1" smtClean="0"/>
              <a:t>and</a:t>
            </a:r>
            <a:r>
              <a:rPr lang="tr-TR" sz="2200" dirty="0" smtClean="0"/>
              <a:t> rest of </a:t>
            </a:r>
            <a:r>
              <a:rPr lang="tr-TR" sz="2200" dirty="0" err="1" smtClean="0"/>
              <a:t>the</a:t>
            </a:r>
            <a:r>
              <a:rPr lang="tr-TR" sz="2200" dirty="0" smtClean="0"/>
              <a:t> </a:t>
            </a:r>
            <a:r>
              <a:rPr lang="tr-TR" sz="2200" dirty="0" err="1" smtClean="0"/>
              <a:t>elements</a:t>
            </a:r>
            <a:r>
              <a:rPr lang="tr-TR" sz="2200" dirty="0" smtClean="0"/>
              <a:t> </a:t>
            </a:r>
            <a:r>
              <a:rPr lang="tr-TR" sz="2200" dirty="0" err="1" smtClean="0"/>
              <a:t>are</a:t>
            </a:r>
            <a:r>
              <a:rPr lang="tr-TR" sz="2200" dirty="0" smtClean="0"/>
              <a:t> </a:t>
            </a:r>
            <a:r>
              <a:rPr lang="tr-TR" sz="2200" b="1" dirty="0" smtClean="0"/>
              <a:t>0</a:t>
            </a:r>
            <a:r>
              <a:rPr lang="tr-TR" sz="2200" dirty="0"/>
              <a:t> </a:t>
            </a:r>
            <a:r>
              <a:rPr lang="tr-TR" sz="2200" dirty="0" smtClean="0">
                <a:sym typeface="Wingdings" pitchFamily="2" charset="2"/>
              </a:rPr>
              <a:t> </a:t>
            </a:r>
            <a:r>
              <a:rPr lang="tr-TR" sz="2200" b="1" dirty="0" smtClean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Identity </a:t>
            </a:r>
            <a:r>
              <a:rPr lang="tr-TR" sz="2200" b="1" dirty="0" err="1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M</a:t>
            </a:r>
            <a:r>
              <a:rPr lang="tr-TR" sz="2200" b="1" dirty="0" err="1" smtClean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atrix</a:t>
            </a:r>
            <a:endParaRPr lang="tr-TR" sz="22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7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476672"/>
            <a:ext cx="8136904" cy="1325563"/>
          </a:xfrm>
        </p:spPr>
        <p:txBody>
          <a:bodyPr>
            <a:normAutofit/>
          </a:bodyPr>
          <a:lstStyle/>
          <a:p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tr-TR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zeros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tr-TR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ones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eye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commands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GB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683568" y="1706032"/>
            <a:ext cx="23096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&gt;&gt; </a:t>
            </a:r>
            <a:r>
              <a:rPr lang="tr-TR" sz="2400" dirty="0" err="1" smtClean="0"/>
              <a:t>zr</a:t>
            </a:r>
            <a:r>
              <a:rPr lang="tr-TR" sz="2400" dirty="0" smtClean="0"/>
              <a:t> = </a:t>
            </a:r>
            <a:r>
              <a:rPr lang="tr-TR" sz="2400" dirty="0" err="1" smtClean="0"/>
              <a:t>zeros</a:t>
            </a:r>
            <a:r>
              <a:rPr lang="tr-TR" sz="2400" dirty="0" smtClean="0"/>
              <a:t>(3,4)</a:t>
            </a:r>
          </a:p>
          <a:p>
            <a:r>
              <a:rPr lang="tr-TR" sz="2400" dirty="0" err="1" smtClean="0"/>
              <a:t>zr</a:t>
            </a:r>
            <a:r>
              <a:rPr lang="tr-TR" sz="2400" dirty="0" smtClean="0"/>
              <a:t> =</a:t>
            </a:r>
          </a:p>
          <a:p>
            <a:r>
              <a:rPr lang="tr-TR" sz="2400" dirty="0" smtClean="0"/>
              <a:t>   0   0   0   0</a:t>
            </a:r>
          </a:p>
          <a:p>
            <a:r>
              <a:rPr lang="tr-TR" sz="2400" dirty="0"/>
              <a:t> </a:t>
            </a:r>
            <a:r>
              <a:rPr lang="tr-TR" sz="2400" dirty="0" smtClean="0"/>
              <a:t>  0   0   0   0</a:t>
            </a:r>
          </a:p>
          <a:p>
            <a:r>
              <a:rPr lang="tr-TR" sz="2400" dirty="0"/>
              <a:t> </a:t>
            </a:r>
            <a:r>
              <a:rPr lang="tr-TR" sz="2400" dirty="0" smtClean="0"/>
              <a:t>  0   </a:t>
            </a:r>
            <a:r>
              <a:rPr lang="tr-TR" sz="2400" dirty="0"/>
              <a:t>0   0   0</a:t>
            </a:r>
          </a:p>
        </p:txBody>
      </p:sp>
      <p:sp>
        <p:nvSpPr>
          <p:cNvPr id="16" name="Metin kutusu 15"/>
          <p:cNvSpPr txBox="1"/>
          <p:nvPr/>
        </p:nvSpPr>
        <p:spPr>
          <a:xfrm>
            <a:off x="683568" y="3967896"/>
            <a:ext cx="23407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&gt;&gt; ne = </a:t>
            </a:r>
            <a:r>
              <a:rPr lang="tr-TR" sz="2400" dirty="0" err="1" smtClean="0"/>
              <a:t>ones</a:t>
            </a:r>
            <a:r>
              <a:rPr lang="tr-TR" sz="2400" dirty="0" smtClean="0"/>
              <a:t>(4,3)</a:t>
            </a:r>
          </a:p>
          <a:p>
            <a:r>
              <a:rPr lang="tr-TR" sz="2400" dirty="0"/>
              <a:t>n</a:t>
            </a:r>
            <a:r>
              <a:rPr lang="tr-TR" sz="2400" dirty="0" smtClean="0"/>
              <a:t>e =</a:t>
            </a:r>
          </a:p>
          <a:p>
            <a:r>
              <a:rPr lang="tr-TR" sz="2400" dirty="0" smtClean="0"/>
              <a:t>   1   </a:t>
            </a:r>
            <a:r>
              <a:rPr lang="tr-TR" sz="2400" dirty="0"/>
              <a:t>1</a:t>
            </a:r>
            <a:r>
              <a:rPr lang="tr-TR" sz="2400" dirty="0" smtClean="0"/>
              <a:t>   </a:t>
            </a:r>
            <a:r>
              <a:rPr lang="tr-TR" sz="2400" dirty="0"/>
              <a:t>1</a:t>
            </a:r>
            <a:r>
              <a:rPr lang="tr-TR" sz="2400" dirty="0" smtClean="0"/>
              <a:t>   </a:t>
            </a:r>
          </a:p>
          <a:p>
            <a:r>
              <a:rPr lang="tr-TR" sz="2400" dirty="0" smtClean="0"/>
              <a:t>   1   </a:t>
            </a:r>
            <a:r>
              <a:rPr lang="tr-TR" sz="2400" dirty="0"/>
              <a:t>1   </a:t>
            </a:r>
            <a:r>
              <a:rPr lang="tr-TR" sz="2400" dirty="0" smtClean="0"/>
              <a:t>1</a:t>
            </a:r>
          </a:p>
          <a:p>
            <a:r>
              <a:rPr lang="tr-TR" sz="2400" dirty="0" smtClean="0"/>
              <a:t>   1   </a:t>
            </a:r>
            <a:r>
              <a:rPr lang="tr-TR" sz="2400" dirty="0"/>
              <a:t>1   </a:t>
            </a:r>
            <a:r>
              <a:rPr lang="tr-TR" sz="2400" dirty="0" smtClean="0"/>
              <a:t>1</a:t>
            </a:r>
          </a:p>
          <a:p>
            <a:r>
              <a:rPr lang="tr-TR" sz="2400" dirty="0" smtClean="0"/>
              <a:t>   1   </a:t>
            </a:r>
            <a:r>
              <a:rPr lang="tr-TR" sz="2400" dirty="0"/>
              <a:t>1   1</a:t>
            </a:r>
            <a:endParaRPr lang="tr-TR" sz="2400" dirty="0" smtClean="0"/>
          </a:p>
        </p:txBody>
      </p:sp>
      <p:sp>
        <p:nvSpPr>
          <p:cNvPr id="17" name="Metin kutusu 16"/>
          <p:cNvSpPr txBox="1"/>
          <p:nvPr/>
        </p:nvSpPr>
        <p:spPr>
          <a:xfrm>
            <a:off x="4638657" y="1700808"/>
            <a:ext cx="209935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/>
              <a:t>&gt;&gt; </a:t>
            </a:r>
            <a:r>
              <a:rPr lang="tr-TR" sz="2400" dirty="0" err="1" smtClean="0"/>
              <a:t>idn</a:t>
            </a:r>
            <a:r>
              <a:rPr lang="tr-TR" sz="2400" dirty="0" smtClean="0"/>
              <a:t> = </a:t>
            </a:r>
            <a:r>
              <a:rPr lang="tr-TR" sz="2400" dirty="0" err="1" smtClean="0"/>
              <a:t>eye</a:t>
            </a:r>
            <a:r>
              <a:rPr lang="tr-TR" sz="2400" dirty="0" smtClean="0"/>
              <a:t> (5)</a:t>
            </a:r>
          </a:p>
          <a:p>
            <a:r>
              <a:rPr lang="tr-TR" sz="2400" dirty="0" err="1"/>
              <a:t>i</a:t>
            </a:r>
            <a:r>
              <a:rPr lang="tr-TR" sz="2400" dirty="0" err="1" smtClean="0"/>
              <a:t>dn</a:t>
            </a:r>
            <a:r>
              <a:rPr lang="tr-TR" sz="2400" dirty="0" smtClean="0"/>
              <a:t> =</a:t>
            </a:r>
          </a:p>
          <a:p>
            <a:r>
              <a:rPr lang="tr-TR" sz="2400" dirty="0" smtClean="0"/>
              <a:t>   1   0   0   0   0</a:t>
            </a:r>
          </a:p>
          <a:p>
            <a:r>
              <a:rPr lang="tr-TR" sz="2400" dirty="0"/>
              <a:t> </a:t>
            </a:r>
            <a:r>
              <a:rPr lang="tr-TR" sz="2400" dirty="0" smtClean="0"/>
              <a:t>  0   1   0   0   0</a:t>
            </a:r>
          </a:p>
          <a:p>
            <a:r>
              <a:rPr lang="tr-TR" sz="2400" dirty="0"/>
              <a:t> </a:t>
            </a:r>
            <a:r>
              <a:rPr lang="tr-TR" sz="2400" dirty="0" smtClean="0"/>
              <a:t>  0   </a:t>
            </a:r>
            <a:r>
              <a:rPr lang="tr-TR" sz="2400" dirty="0"/>
              <a:t>0   </a:t>
            </a:r>
            <a:r>
              <a:rPr lang="tr-TR" sz="2400" dirty="0" smtClean="0"/>
              <a:t>1   0   0</a:t>
            </a:r>
          </a:p>
          <a:p>
            <a:r>
              <a:rPr lang="tr-TR" sz="2400" dirty="0" smtClean="0"/>
              <a:t>   0   </a:t>
            </a:r>
            <a:r>
              <a:rPr lang="tr-TR" sz="2400" dirty="0"/>
              <a:t>0   </a:t>
            </a:r>
            <a:r>
              <a:rPr lang="tr-TR" sz="2400" dirty="0" smtClean="0"/>
              <a:t>0   1   </a:t>
            </a:r>
            <a:r>
              <a:rPr lang="tr-TR" sz="2400" dirty="0"/>
              <a:t>0</a:t>
            </a:r>
          </a:p>
          <a:p>
            <a:r>
              <a:rPr lang="tr-TR" sz="2400" dirty="0" smtClean="0"/>
              <a:t>   0   </a:t>
            </a:r>
            <a:r>
              <a:rPr lang="tr-TR" sz="2400" dirty="0"/>
              <a:t>0   0   </a:t>
            </a:r>
            <a:r>
              <a:rPr lang="tr-TR" sz="2400" dirty="0" smtClean="0"/>
              <a:t>0   1</a:t>
            </a:r>
            <a:endParaRPr lang="tr-TR" sz="2400" dirty="0"/>
          </a:p>
          <a:p>
            <a:endParaRPr lang="tr-TR" sz="2400" dirty="0" smtClean="0"/>
          </a:p>
          <a:p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69091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332656"/>
            <a:ext cx="8136904" cy="605483"/>
          </a:xfrm>
        </p:spPr>
        <p:txBody>
          <a:bodyPr>
            <a:normAutofit/>
          </a:bodyPr>
          <a:lstStyle/>
          <a:p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Notes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MATLAB</a:t>
            </a:r>
            <a:endParaRPr lang="en-GB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449965" y="908720"/>
            <a:ext cx="82089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All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variables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 (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scalar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vector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matrix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) in MATLAB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are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arrays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8" name="Metin kutusu 7"/>
          <p:cNvSpPr txBox="1"/>
          <p:nvPr/>
        </p:nvSpPr>
        <p:spPr>
          <a:xfrm>
            <a:off x="1115616" y="2275711"/>
            <a:ext cx="72728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§"/>
            </a:pPr>
            <a:r>
              <a:rPr lang="tr-TR" sz="2200" dirty="0" smtClean="0"/>
              <a:t>A </a:t>
            </a:r>
            <a:r>
              <a:rPr lang="tr-TR" sz="2200" dirty="0" err="1" smtClean="0"/>
              <a:t>matrix</a:t>
            </a:r>
            <a:r>
              <a:rPr lang="tr-TR" sz="2200" dirty="0" smtClean="0"/>
              <a:t> is an </a:t>
            </a:r>
            <a:r>
              <a:rPr lang="tr-TR" sz="2200" dirty="0" err="1" smtClean="0"/>
              <a:t>array</a:t>
            </a:r>
            <a:r>
              <a:rPr lang="tr-TR" sz="2200" dirty="0" smtClean="0"/>
              <a:t> </a:t>
            </a:r>
            <a:r>
              <a:rPr lang="tr-TR" sz="2200" dirty="0" err="1" smtClean="0"/>
              <a:t>with</a:t>
            </a:r>
            <a:r>
              <a:rPr lang="tr-TR" sz="2200" dirty="0" smtClean="0"/>
              <a:t> </a:t>
            </a:r>
            <a:r>
              <a:rPr lang="tr-TR" sz="2200" dirty="0" err="1" smtClean="0"/>
              <a:t>elements</a:t>
            </a:r>
            <a:r>
              <a:rPr lang="tr-TR" sz="2200" dirty="0" smtClean="0"/>
              <a:t> in </a:t>
            </a:r>
            <a:r>
              <a:rPr lang="tr-TR" sz="2200" dirty="0" err="1" smtClean="0"/>
              <a:t>rows</a:t>
            </a:r>
            <a:r>
              <a:rPr lang="tr-TR" sz="2200" dirty="0" smtClean="0"/>
              <a:t> </a:t>
            </a:r>
            <a:r>
              <a:rPr lang="tr-TR" sz="2200" dirty="0" err="1" smtClean="0"/>
              <a:t>and</a:t>
            </a:r>
            <a:r>
              <a:rPr lang="tr-TR" sz="2200" dirty="0" smtClean="0"/>
              <a:t> </a:t>
            </a:r>
            <a:r>
              <a:rPr lang="tr-TR" sz="2200" dirty="0" err="1" smtClean="0"/>
              <a:t>columns</a:t>
            </a:r>
            <a:endParaRPr lang="tr-TR" sz="2200" dirty="0" smtClean="0"/>
          </a:p>
        </p:txBody>
      </p:sp>
      <p:sp>
        <p:nvSpPr>
          <p:cNvPr id="9" name="Metin kutusu 8"/>
          <p:cNvSpPr txBox="1"/>
          <p:nvPr/>
        </p:nvSpPr>
        <p:spPr>
          <a:xfrm>
            <a:off x="1115616" y="1847857"/>
            <a:ext cx="71112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§"/>
            </a:pPr>
            <a:r>
              <a:rPr lang="tr-TR" sz="2200" dirty="0" smtClean="0"/>
              <a:t>A </a:t>
            </a:r>
            <a:r>
              <a:rPr lang="tr-TR" sz="2200" dirty="0" err="1" smtClean="0"/>
              <a:t>vector</a:t>
            </a:r>
            <a:r>
              <a:rPr lang="tr-TR" sz="2200" dirty="0" smtClean="0"/>
              <a:t> is an </a:t>
            </a:r>
            <a:r>
              <a:rPr lang="tr-TR" sz="2200" dirty="0" err="1" smtClean="0"/>
              <a:t>array</a:t>
            </a:r>
            <a:r>
              <a:rPr lang="tr-TR" sz="2200" dirty="0" smtClean="0"/>
              <a:t> </a:t>
            </a:r>
            <a:r>
              <a:rPr lang="tr-TR" sz="2200" dirty="0" err="1" smtClean="0"/>
              <a:t>with</a:t>
            </a:r>
            <a:r>
              <a:rPr lang="tr-TR" sz="2200" dirty="0" smtClean="0"/>
              <a:t> </a:t>
            </a:r>
            <a:r>
              <a:rPr lang="tr-TR" sz="2200" dirty="0" err="1" smtClean="0"/>
              <a:t>row</a:t>
            </a:r>
            <a:r>
              <a:rPr lang="tr-TR" sz="2200" dirty="0" smtClean="0"/>
              <a:t> </a:t>
            </a:r>
            <a:r>
              <a:rPr lang="tr-TR" sz="2200" dirty="0" err="1" smtClean="0"/>
              <a:t>or</a:t>
            </a:r>
            <a:r>
              <a:rPr lang="tr-TR" sz="2200" dirty="0" smtClean="0"/>
              <a:t> </a:t>
            </a:r>
            <a:r>
              <a:rPr lang="tr-TR" sz="2200" dirty="0" err="1" smtClean="0"/>
              <a:t>one</a:t>
            </a:r>
            <a:r>
              <a:rPr lang="tr-TR" sz="2200" dirty="0" smtClean="0"/>
              <a:t> </a:t>
            </a:r>
            <a:r>
              <a:rPr lang="tr-TR" sz="2200" dirty="0" err="1" smtClean="0"/>
              <a:t>column</a:t>
            </a:r>
            <a:r>
              <a:rPr lang="tr-TR" sz="2200" dirty="0" smtClean="0"/>
              <a:t> of </a:t>
            </a:r>
            <a:r>
              <a:rPr lang="tr-TR" sz="2200" dirty="0" err="1" smtClean="0"/>
              <a:t>elements</a:t>
            </a:r>
            <a:endParaRPr lang="tr-TR" sz="2200" dirty="0" smtClean="0"/>
          </a:p>
        </p:txBody>
      </p:sp>
      <p:sp>
        <p:nvSpPr>
          <p:cNvPr id="10" name="Metin kutusu 9"/>
          <p:cNvSpPr txBox="1"/>
          <p:nvPr/>
        </p:nvSpPr>
        <p:spPr>
          <a:xfrm>
            <a:off x="1115617" y="1411615"/>
            <a:ext cx="65527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§"/>
            </a:pPr>
            <a:r>
              <a:rPr lang="tr-TR" sz="2200" dirty="0" smtClean="0"/>
              <a:t>A </a:t>
            </a:r>
            <a:r>
              <a:rPr lang="tr-TR" sz="2200" dirty="0" err="1" smtClean="0"/>
              <a:t>scalar</a:t>
            </a:r>
            <a:r>
              <a:rPr lang="tr-TR" sz="2200" dirty="0" smtClean="0"/>
              <a:t> is an </a:t>
            </a:r>
            <a:r>
              <a:rPr lang="tr-TR" sz="2200" dirty="0" err="1" smtClean="0"/>
              <a:t>array</a:t>
            </a:r>
            <a:r>
              <a:rPr lang="tr-TR" sz="2200" dirty="0" smtClean="0"/>
              <a:t> </a:t>
            </a:r>
            <a:r>
              <a:rPr lang="tr-TR" sz="2200" dirty="0" err="1" smtClean="0"/>
              <a:t>with</a:t>
            </a:r>
            <a:r>
              <a:rPr lang="tr-TR" sz="2200" dirty="0" smtClean="0"/>
              <a:t> </a:t>
            </a:r>
            <a:r>
              <a:rPr lang="tr-TR" sz="2200" dirty="0" err="1" smtClean="0"/>
              <a:t>one</a:t>
            </a:r>
            <a:r>
              <a:rPr lang="tr-TR" sz="2200" dirty="0" smtClean="0"/>
              <a:t> element</a:t>
            </a:r>
          </a:p>
        </p:txBody>
      </p:sp>
      <p:sp>
        <p:nvSpPr>
          <p:cNvPr id="11" name="Metin kutusu 10"/>
          <p:cNvSpPr txBox="1"/>
          <p:nvPr/>
        </p:nvSpPr>
        <p:spPr>
          <a:xfrm>
            <a:off x="449966" y="3212976"/>
            <a:ext cx="82089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The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variable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 is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defined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by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the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input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when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the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variable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 is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assigned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2" name="Metin kutusu 11"/>
          <p:cNvSpPr txBox="1"/>
          <p:nvPr/>
        </p:nvSpPr>
        <p:spPr>
          <a:xfrm>
            <a:off x="1115616" y="3715871"/>
            <a:ext cx="777686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tr-TR" sz="2200" dirty="0" smtClean="0"/>
              <a:t>No </a:t>
            </a:r>
            <a:r>
              <a:rPr lang="tr-TR" sz="2200" dirty="0" err="1" smtClean="0"/>
              <a:t>need</a:t>
            </a:r>
            <a:r>
              <a:rPr lang="tr-TR" sz="2200" dirty="0" smtClean="0"/>
              <a:t> </a:t>
            </a:r>
            <a:r>
              <a:rPr lang="tr-TR" sz="2200" dirty="0" err="1" smtClean="0"/>
              <a:t>to</a:t>
            </a:r>
            <a:r>
              <a:rPr lang="tr-TR" sz="2200" dirty="0" smtClean="0"/>
              <a:t> define </a:t>
            </a:r>
            <a:r>
              <a:rPr lang="tr-TR" sz="2200" dirty="0" err="1" smtClean="0"/>
              <a:t>the</a:t>
            </a:r>
            <a:r>
              <a:rPr lang="tr-TR" sz="2200" dirty="0" smtClean="0"/>
              <a:t> size of </a:t>
            </a:r>
            <a:r>
              <a:rPr lang="tr-TR" sz="2200" dirty="0" err="1" smtClean="0"/>
              <a:t>the</a:t>
            </a:r>
            <a:r>
              <a:rPr lang="tr-TR" sz="2200" dirty="0" smtClean="0"/>
              <a:t> </a:t>
            </a:r>
            <a:r>
              <a:rPr lang="tr-TR" sz="2200" dirty="0" err="1" smtClean="0"/>
              <a:t>array</a:t>
            </a:r>
            <a:endParaRPr lang="tr-TR" sz="2200" dirty="0" smtClean="0"/>
          </a:p>
          <a:p>
            <a:pPr marL="1714500" lvl="3" indent="-342900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tr-TR" sz="2200" dirty="0" err="1" smtClean="0"/>
              <a:t>Single</a:t>
            </a:r>
            <a:r>
              <a:rPr lang="tr-TR" sz="2200" dirty="0" smtClean="0"/>
              <a:t> element </a:t>
            </a:r>
            <a:r>
              <a:rPr lang="tr-TR" sz="2200" dirty="0" err="1" smtClean="0"/>
              <a:t>for</a:t>
            </a:r>
            <a:r>
              <a:rPr lang="tr-TR" sz="2200" dirty="0" smtClean="0"/>
              <a:t> a </a:t>
            </a:r>
            <a:r>
              <a:rPr lang="tr-TR" sz="2200" dirty="0" err="1" smtClean="0"/>
              <a:t>scalar</a:t>
            </a:r>
            <a:endParaRPr lang="tr-TR" sz="2200" dirty="0" smtClean="0"/>
          </a:p>
          <a:p>
            <a:pPr marL="1714500" lvl="3" indent="-342900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tr-TR" sz="2200" dirty="0" smtClean="0"/>
              <a:t>A </a:t>
            </a:r>
            <a:r>
              <a:rPr lang="tr-TR" sz="2200" dirty="0" err="1" smtClean="0"/>
              <a:t>row</a:t>
            </a:r>
            <a:r>
              <a:rPr lang="tr-TR" sz="2200" dirty="0" smtClean="0"/>
              <a:t> </a:t>
            </a:r>
            <a:r>
              <a:rPr lang="tr-TR" sz="2200" dirty="0" err="1" smtClean="0"/>
              <a:t>or</a:t>
            </a:r>
            <a:r>
              <a:rPr lang="tr-TR" sz="2200" dirty="0" smtClean="0"/>
              <a:t> a </a:t>
            </a:r>
            <a:r>
              <a:rPr lang="tr-TR" sz="2200" dirty="0" err="1" smtClean="0"/>
              <a:t>column</a:t>
            </a:r>
            <a:r>
              <a:rPr lang="tr-TR" sz="2200" dirty="0" smtClean="0"/>
              <a:t> of </a:t>
            </a:r>
            <a:r>
              <a:rPr lang="tr-TR" sz="2200" dirty="0" err="1" smtClean="0"/>
              <a:t>elements</a:t>
            </a:r>
            <a:r>
              <a:rPr lang="tr-TR" sz="2200" dirty="0" smtClean="0"/>
              <a:t> </a:t>
            </a:r>
            <a:r>
              <a:rPr lang="tr-TR" sz="2200" dirty="0" err="1" smtClean="0"/>
              <a:t>for</a:t>
            </a:r>
            <a:r>
              <a:rPr lang="tr-TR" sz="2200" dirty="0" smtClean="0"/>
              <a:t> a </a:t>
            </a:r>
            <a:r>
              <a:rPr lang="tr-TR" sz="2200" dirty="0" err="1" smtClean="0"/>
              <a:t>vector</a:t>
            </a:r>
            <a:endParaRPr lang="tr-TR" sz="2200" dirty="0" smtClean="0"/>
          </a:p>
          <a:p>
            <a:pPr marL="1714500" lvl="3" indent="-342900"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tr-TR" sz="2200" dirty="0" smtClean="0"/>
              <a:t>A 2-dimensional </a:t>
            </a:r>
            <a:r>
              <a:rPr lang="tr-TR" sz="2200" dirty="0" err="1" smtClean="0"/>
              <a:t>array</a:t>
            </a:r>
            <a:r>
              <a:rPr lang="tr-TR" sz="2200" dirty="0" smtClean="0"/>
              <a:t> of </a:t>
            </a:r>
            <a:r>
              <a:rPr lang="tr-TR" sz="2200" dirty="0" err="1" smtClean="0"/>
              <a:t>elements</a:t>
            </a:r>
            <a:r>
              <a:rPr lang="tr-TR" sz="2200" dirty="0" smtClean="0"/>
              <a:t> </a:t>
            </a:r>
            <a:r>
              <a:rPr lang="tr-TR" sz="2200" dirty="0" err="1" smtClean="0"/>
              <a:t>for</a:t>
            </a:r>
            <a:r>
              <a:rPr lang="tr-TR" sz="2200" dirty="0" smtClean="0"/>
              <a:t> a </a:t>
            </a:r>
            <a:r>
              <a:rPr lang="tr-TR" sz="2200" dirty="0" err="1" smtClean="0"/>
              <a:t>matrix</a:t>
            </a:r>
            <a:endParaRPr lang="tr-TR" sz="2200" dirty="0" smtClean="0"/>
          </a:p>
        </p:txBody>
      </p:sp>
      <p:sp>
        <p:nvSpPr>
          <p:cNvPr id="13" name="Metin kutusu 12"/>
          <p:cNvSpPr txBox="1"/>
          <p:nvPr/>
        </p:nvSpPr>
        <p:spPr>
          <a:xfrm>
            <a:off x="456657" y="5899919"/>
            <a:ext cx="8208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Once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 a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variable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exists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 as a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scalar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vector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or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matrix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, it can be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changed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to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 be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any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other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 size,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or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type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, of </a:t>
            </a:r>
            <a:r>
              <a:rPr lang="tr-TR" sz="2200" b="1" dirty="0" err="1" smtClean="0">
                <a:solidFill>
                  <a:schemeClr val="accent5">
                    <a:lumMod val="75000"/>
                  </a:schemeClr>
                </a:solidFill>
              </a:rPr>
              <a:t>variable</a:t>
            </a:r>
            <a:r>
              <a:rPr lang="tr-TR" sz="2200" b="1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944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332656"/>
            <a:ext cx="8136904" cy="605483"/>
          </a:xfrm>
        </p:spPr>
        <p:txBody>
          <a:bodyPr>
            <a:normAutofit/>
          </a:bodyPr>
          <a:lstStyle/>
          <a:p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Transpose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Operator</a:t>
            </a:r>
            <a:endParaRPr lang="en-GB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" t="32298" r="5618" b="6402"/>
          <a:stretch/>
        </p:blipFill>
        <p:spPr bwMode="auto">
          <a:xfrm>
            <a:off x="1244893" y="4345090"/>
            <a:ext cx="6999515" cy="225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Metin kutusu 5"/>
          <p:cNvSpPr txBox="1"/>
          <p:nvPr/>
        </p:nvSpPr>
        <p:spPr>
          <a:xfrm>
            <a:off x="683568" y="1035945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tr-TR" sz="2200" dirty="0" err="1" smtClean="0"/>
              <a:t>When</a:t>
            </a:r>
            <a:r>
              <a:rPr lang="tr-TR" sz="2200" dirty="0" smtClean="0"/>
              <a:t> </a:t>
            </a:r>
            <a:r>
              <a:rPr lang="tr-TR" sz="2200" dirty="0" err="1" smtClean="0"/>
              <a:t>applied</a:t>
            </a:r>
            <a:r>
              <a:rPr lang="tr-TR" sz="2200" dirty="0" smtClean="0"/>
              <a:t> </a:t>
            </a:r>
            <a:r>
              <a:rPr lang="tr-TR" sz="2200" dirty="0" err="1" smtClean="0"/>
              <a:t>to</a:t>
            </a:r>
            <a:r>
              <a:rPr lang="tr-TR" sz="2200" dirty="0" smtClean="0"/>
              <a:t> a </a:t>
            </a:r>
            <a:r>
              <a:rPr lang="tr-TR" sz="2200" dirty="0" err="1" smtClean="0"/>
              <a:t>vector</a:t>
            </a:r>
            <a:r>
              <a:rPr lang="tr-TR" sz="2200" dirty="0" smtClean="0"/>
              <a:t>, </a:t>
            </a:r>
            <a:r>
              <a:rPr lang="tr-TR" sz="2200" dirty="0" err="1" smtClean="0"/>
              <a:t>switches</a:t>
            </a:r>
            <a:r>
              <a:rPr lang="tr-TR" sz="2200" dirty="0" smtClean="0"/>
              <a:t> a </a:t>
            </a:r>
            <a:r>
              <a:rPr lang="tr-TR" sz="2200" dirty="0" err="1" smtClean="0"/>
              <a:t>row</a:t>
            </a:r>
            <a:r>
              <a:rPr lang="tr-TR" sz="2200" dirty="0" smtClean="0"/>
              <a:t> (</a:t>
            </a:r>
            <a:r>
              <a:rPr lang="tr-TR" sz="2200" dirty="0" err="1" smtClean="0"/>
              <a:t>column</a:t>
            </a:r>
            <a:r>
              <a:rPr lang="tr-TR" sz="2200" dirty="0" smtClean="0"/>
              <a:t>) </a:t>
            </a:r>
            <a:r>
              <a:rPr lang="tr-TR" sz="2200" dirty="0" err="1" smtClean="0"/>
              <a:t>vector</a:t>
            </a:r>
            <a:r>
              <a:rPr lang="tr-TR" sz="2200" dirty="0" smtClean="0"/>
              <a:t> </a:t>
            </a:r>
            <a:r>
              <a:rPr lang="tr-TR" sz="2200" dirty="0" err="1" smtClean="0"/>
              <a:t>to</a:t>
            </a:r>
            <a:r>
              <a:rPr lang="tr-TR" sz="2200" dirty="0" smtClean="0"/>
              <a:t> a </a:t>
            </a:r>
            <a:r>
              <a:rPr lang="tr-TR" sz="2200" dirty="0" err="1" smtClean="0"/>
              <a:t>column</a:t>
            </a:r>
            <a:r>
              <a:rPr lang="tr-TR" sz="2200" dirty="0" smtClean="0"/>
              <a:t> (</a:t>
            </a:r>
            <a:r>
              <a:rPr lang="tr-TR" sz="2200" dirty="0" err="1" smtClean="0"/>
              <a:t>row</a:t>
            </a:r>
            <a:r>
              <a:rPr lang="tr-TR" sz="2200" dirty="0" smtClean="0"/>
              <a:t>) </a:t>
            </a:r>
            <a:r>
              <a:rPr lang="tr-TR" sz="2200" dirty="0" err="1" smtClean="0"/>
              <a:t>vector</a:t>
            </a:r>
            <a:endParaRPr lang="tr-TR" sz="2200" dirty="0" smtClean="0"/>
          </a:p>
        </p:txBody>
      </p:sp>
      <p:sp>
        <p:nvSpPr>
          <p:cNvPr id="7" name="Metin kutusu 6"/>
          <p:cNvSpPr txBox="1"/>
          <p:nvPr/>
        </p:nvSpPr>
        <p:spPr>
          <a:xfrm>
            <a:off x="683568" y="1900041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tr-TR" sz="2200" dirty="0" err="1" smtClean="0"/>
              <a:t>When</a:t>
            </a:r>
            <a:r>
              <a:rPr lang="tr-TR" sz="2200" dirty="0" smtClean="0"/>
              <a:t> </a:t>
            </a:r>
            <a:r>
              <a:rPr lang="tr-TR" sz="2200" dirty="0" err="1" smtClean="0"/>
              <a:t>applied</a:t>
            </a:r>
            <a:r>
              <a:rPr lang="tr-TR" sz="2200" dirty="0" smtClean="0"/>
              <a:t> </a:t>
            </a:r>
            <a:r>
              <a:rPr lang="tr-TR" sz="2200" dirty="0" err="1" smtClean="0"/>
              <a:t>to</a:t>
            </a:r>
            <a:r>
              <a:rPr lang="tr-TR" sz="2200" dirty="0" smtClean="0"/>
              <a:t> a </a:t>
            </a:r>
            <a:r>
              <a:rPr lang="tr-TR" sz="2200" dirty="0" err="1" smtClean="0"/>
              <a:t>matrix</a:t>
            </a:r>
            <a:r>
              <a:rPr lang="tr-TR" sz="2200" dirty="0" smtClean="0"/>
              <a:t>, </a:t>
            </a:r>
            <a:r>
              <a:rPr lang="tr-TR" sz="2200" dirty="0" err="1" smtClean="0"/>
              <a:t>switches</a:t>
            </a:r>
            <a:r>
              <a:rPr lang="tr-TR" sz="2200" dirty="0" smtClean="0"/>
              <a:t> </a:t>
            </a:r>
            <a:r>
              <a:rPr lang="tr-TR" sz="2200" dirty="0" err="1" smtClean="0"/>
              <a:t>the</a:t>
            </a:r>
            <a:r>
              <a:rPr lang="tr-TR" sz="2200" dirty="0" smtClean="0"/>
              <a:t> </a:t>
            </a:r>
            <a:r>
              <a:rPr lang="tr-TR" sz="2200" dirty="0" err="1" smtClean="0"/>
              <a:t>rows</a:t>
            </a:r>
            <a:r>
              <a:rPr lang="tr-TR" sz="2200" dirty="0" smtClean="0"/>
              <a:t> (</a:t>
            </a:r>
            <a:r>
              <a:rPr lang="tr-TR" sz="2200" dirty="0" err="1" smtClean="0"/>
              <a:t>columns</a:t>
            </a:r>
            <a:r>
              <a:rPr lang="tr-TR" sz="2200" dirty="0" smtClean="0"/>
              <a:t>) </a:t>
            </a:r>
            <a:r>
              <a:rPr lang="tr-TR" sz="2200" dirty="0" err="1" smtClean="0"/>
              <a:t>to</a:t>
            </a:r>
            <a:r>
              <a:rPr lang="tr-TR" sz="2200" dirty="0" smtClean="0"/>
              <a:t> </a:t>
            </a:r>
            <a:r>
              <a:rPr lang="tr-TR" sz="2200" dirty="0" err="1" smtClean="0"/>
              <a:t>columns</a:t>
            </a:r>
            <a:r>
              <a:rPr lang="tr-TR" sz="2200" dirty="0" smtClean="0"/>
              <a:t> (</a:t>
            </a:r>
            <a:r>
              <a:rPr lang="tr-TR" sz="2200" dirty="0" err="1" smtClean="0"/>
              <a:t>rows</a:t>
            </a:r>
            <a:r>
              <a:rPr lang="tr-TR" sz="2200" dirty="0" smtClean="0"/>
              <a:t>)</a:t>
            </a:r>
          </a:p>
        </p:txBody>
      </p:sp>
      <p:sp>
        <p:nvSpPr>
          <p:cNvPr id="8" name="Metin kutusu 7"/>
          <p:cNvSpPr txBox="1"/>
          <p:nvPr/>
        </p:nvSpPr>
        <p:spPr>
          <a:xfrm>
            <a:off x="679374" y="2803575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tr-TR" sz="2200" dirty="0" smtClean="0"/>
              <a:t>The </a:t>
            </a:r>
            <a:r>
              <a:rPr lang="tr-TR" sz="2200" dirty="0" err="1" smtClean="0"/>
              <a:t>transpose</a:t>
            </a:r>
            <a:r>
              <a:rPr lang="tr-TR" sz="2200" dirty="0" smtClean="0"/>
              <a:t> </a:t>
            </a:r>
            <a:r>
              <a:rPr lang="tr-TR" sz="2200" dirty="0" err="1" smtClean="0"/>
              <a:t>operator</a:t>
            </a:r>
            <a:r>
              <a:rPr lang="tr-TR" sz="2200" dirty="0" smtClean="0"/>
              <a:t> is </a:t>
            </a:r>
            <a:r>
              <a:rPr lang="tr-TR" sz="2200" dirty="0" err="1" smtClean="0"/>
              <a:t>applied</a:t>
            </a:r>
            <a:r>
              <a:rPr lang="tr-TR" sz="2200" dirty="0" smtClean="0"/>
              <a:t> </a:t>
            </a:r>
            <a:r>
              <a:rPr lang="tr-TR" sz="2200" dirty="0" err="1" smtClean="0"/>
              <a:t>by</a:t>
            </a:r>
            <a:r>
              <a:rPr lang="tr-TR" sz="2200" dirty="0" smtClean="0"/>
              <a:t> </a:t>
            </a:r>
            <a:r>
              <a:rPr lang="tr-TR" sz="2200" dirty="0" err="1" smtClean="0"/>
              <a:t>typing</a:t>
            </a:r>
            <a:r>
              <a:rPr lang="tr-TR" sz="2200" dirty="0" smtClean="0"/>
              <a:t> a </a:t>
            </a:r>
            <a:r>
              <a:rPr lang="tr-TR" sz="2200" b="1" dirty="0" err="1" smtClean="0">
                <a:solidFill>
                  <a:srgbClr val="00B0F0"/>
                </a:solidFill>
              </a:rPr>
              <a:t>single</a:t>
            </a:r>
            <a:r>
              <a:rPr lang="tr-TR" sz="2200" b="1" dirty="0" smtClean="0">
                <a:solidFill>
                  <a:srgbClr val="00B0F0"/>
                </a:solidFill>
              </a:rPr>
              <a:t> </a:t>
            </a:r>
            <a:r>
              <a:rPr lang="tr-TR" sz="2200" b="1" dirty="0" err="1" smtClean="0">
                <a:solidFill>
                  <a:srgbClr val="00B0F0"/>
                </a:solidFill>
              </a:rPr>
              <a:t>quote</a:t>
            </a:r>
            <a:r>
              <a:rPr lang="tr-TR" sz="2200" b="1" dirty="0" smtClean="0">
                <a:solidFill>
                  <a:srgbClr val="00B0F0"/>
                </a:solidFill>
              </a:rPr>
              <a:t> ’</a:t>
            </a:r>
            <a:r>
              <a:rPr lang="tr-TR" sz="2200" dirty="0" smtClean="0"/>
              <a:t> </a:t>
            </a:r>
            <a:r>
              <a:rPr lang="tr-TR" sz="2200" dirty="0" err="1" smtClean="0"/>
              <a:t>following</a:t>
            </a:r>
            <a:r>
              <a:rPr lang="tr-TR" sz="2200" dirty="0" smtClean="0"/>
              <a:t> </a:t>
            </a:r>
            <a:r>
              <a:rPr lang="tr-TR" sz="2200" dirty="0" err="1" smtClean="0"/>
              <a:t>the</a:t>
            </a:r>
            <a:r>
              <a:rPr lang="tr-TR" sz="2200" dirty="0" smtClean="0"/>
              <a:t> </a:t>
            </a:r>
            <a:r>
              <a:rPr lang="tr-TR" sz="2200" dirty="0" err="1" smtClean="0"/>
              <a:t>variable</a:t>
            </a:r>
            <a:r>
              <a:rPr lang="tr-TR" sz="2200" dirty="0" smtClean="0"/>
              <a:t> </a:t>
            </a:r>
            <a:r>
              <a:rPr lang="tr-TR" sz="2200" dirty="0" err="1" smtClean="0"/>
              <a:t>to</a:t>
            </a:r>
            <a:r>
              <a:rPr lang="tr-TR" sz="2200" dirty="0" smtClean="0"/>
              <a:t> be </a:t>
            </a:r>
            <a:r>
              <a:rPr lang="tr-TR" sz="2200" dirty="0" err="1" smtClean="0"/>
              <a:t>transposed</a:t>
            </a:r>
            <a:r>
              <a:rPr lang="tr-TR" sz="2200" dirty="0" smtClean="0"/>
              <a:t>.</a:t>
            </a:r>
          </a:p>
        </p:txBody>
      </p:sp>
      <p:sp>
        <p:nvSpPr>
          <p:cNvPr id="9" name="1 Başlık"/>
          <p:cNvSpPr txBox="1">
            <a:spLocks/>
          </p:cNvSpPr>
          <p:nvPr/>
        </p:nvSpPr>
        <p:spPr>
          <a:xfrm>
            <a:off x="424000" y="3645024"/>
            <a:ext cx="1800200" cy="605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Example-1</a:t>
            </a:r>
            <a:endParaRPr lang="en-GB" sz="2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795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" r="2460"/>
          <a:stretch/>
        </p:blipFill>
        <p:spPr bwMode="auto">
          <a:xfrm>
            <a:off x="558678" y="1784102"/>
            <a:ext cx="741947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Başlık"/>
          <p:cNvSpPr txBox="1">
            <a:spLocks/>
          </p:cNvSpPr>
          <p:nvPr/>
        </p:nvSpPr>
        <p:spPr>
          <a:xfrm>
            <a:off x="424000" y="1052736"/>
            <a:ext cx="1800200" cy="605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Example-2</a:t>
            </a:r>
            <a:endParaRPr lang="en-GB" sz="2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246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332656"/>
            <a:ext cx="8136904" cy="605483"/>
          </a:xfrm>
        </p:spPr>
        <p:txBody>
          <a:bodyPr>
            <a:normAutofit/>
          </a:bodyPr>
          <a:lstStyle/>
          <a:p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Addressing</a:t>
            </a:r>
            <a:endParaRPr lang="en-GB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Metin kutusu 7"/>
          <p:cNvSpPr txBox="1"/>
          <p:nvPr/>
        </p:nvSpPr>
        <p:spPr>
          <a:xfrm>
            <a:off x="777348" y="1795463"/>
            <a:ext cx="7485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§"/>
            </a:pPr>
            <a:r>
              <a:rPr lang="en-US" sz="2200" dirty="0" smtClean="0"/>
              <a:t>Elements in an array (either vector or matrix) can be addressed individually or in subgroups.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1353412" y="3157225"/>
            <a:ext cx="48027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§"/>
            </a:pPr>
            <a:r>
              <a:rPr lang="en-US" sz="2200" dirty="0" smtClean="0"/>
              <a:t>Redefine only some of the elements</a:t>
            </a:r>
          </a:p>
        </p:txBody>
      </p:sp>
      <p:sp>
        <p:nvSpPr>
          <p:cNvPr id="10" name="Metin kutusu 9"/>
          <p:cNvSpPr txBox="1"/>
          <p:nvPr/>
        </p:nvSpPr>
        <p:spPr>
          <a:xfrm>
            <a:off x="1356773" y="3595663"/>
            <a:ext cx="46553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§"/>
            </a:pPr>
            <a:r>
              <a:rPr lang="tr-TR" sz="2200" dirty="0" err="1" smtClean="0"/>
              <a:t>Use</a:t>
            </a:r>
            <a:r>
              <a:rPr lang="tr-TR" sz="2200" dirty="0" smtClean="0"/>
              <a:t> </a:t>
            </a:r>
            <a:r>
              <a:rPr lang="tr-TR" sz="2200" dirty="0" err="1" smtClean="0"/>
              <a:t>specific</a:t>
            </a:r>
            <a:r>
              <a:rPr lang="tr-TR" sz="2200" dirty="0" smtClean="0"/>
              <a:t> </a:t>
            </a:r>
            <a:r>
              <a:rPr lang="en-US" sz="2200" dirty="0" smtClean="0"/>
              <a:t>elements</a:t>
            </a:r>
            <a:r>
              <a:rPr lang="tr-TR" sz="2200" dirty="0" smtClean="0"/>
              <a:t> in </a:t>
            </a:r>
            <a:r>
              <a:rPr lang="tr-TR" sz="2200" dirty="0" err="1" smtClean="0"/>
              <a:t>calculations</a:t>
            </a:r>
            <a:endParaRPr lang="en-US" sz="2200" dirty="0" smtClean="0"/>
          </a:p>
        </p:txBody>
      </p:sp>
      <p:sp>
        <p:nvSpPr>
          <p:cNvPr id="11" name="Metin kutusu 10"/>
          <p:cNvSpPr txBox="1"/>
          <p:nvPr/>
        </p:nvSpPr>
        <p:spPr>
          <a:xfrm>
            <a:off x="1353412" y="4027711"/>
            <a:ext cx="46587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§"/>
            </a:pPr>
            <a:r>
              <a:rPr lang="tr-TR" sz="2200" dirty="0" err="1" smtClean="0"/>
              <a:t>When</a:t>
            </a:r>
            <a:r>
              <a:rPr lang="tr-TR" sz="2200" dirty="0" smtClean="0"/>
              <a:t> a </a:t>
            </a:r>
            <a:r>
              <a:rPr lang="tr-TR" sz="2200" dirty="0" err="1" smtClean="0"/>
              <a:t>subgroup</a:t>
            </a:r>
            <a:r>
              <a:rPr lang="tr-TR" sz="2200" dirty="0" smtClean="0"/>
              <a:t> of </a:t>
            </a:r>
            <a:r>
              <a:rPr lang="tr-TR" sz="2200" dirty="0" err="1" smtClean="0"/>
              <a:t>the</a:t>
            </a:r>
            <a:r>
              <a:rPr lang="tr-TR" sz="2200" dirty="0" smtClean="0"/>
              <a:t> </a:t>
            </a:r>
            <a:r>
              <a:rPr lang="tr-TR" sz="2200" dirty="0" err="1" smtClean="0"/>
              <a:t>elements</a:t>
            </a:r>
            <a:r>
              <a:rPr lang="tr-TR" sz="2200" dirty="0" smtClean="0"/>
              <a:t> is </a:t>
            </a:r>
            <a:r>
              <a:rPr lang="tr-TR" sz="2200" dirty="0" err="1" smtClean="0"/>
              <a:t>used</a:t>
            </a:r>
            <a:r>
              <a:rPr lang="tr-TR" sz="2200" dirty="0" smtClean="0"/>
              <a:t> </a:t>
            </a:r>
            <a:r>
              <a:rPr lang="tr-TR" sz="2200" dirty="0" err="1" smtClean="0"/>
              <a:t>to</a:t>
            </a:r>
            <a:r>
              <a:rPr lang="tr-TR" sz="2200" dirty="0" smtClean="0"/>
              <a:t> define a </a:t>
            </a:r>
            <a:r>
              <a:rPr lang="tr-TR" sz="2200" dirty="0" err="1" smtClean="0"/>
              <a:t>new</a:t>
            </a:r>
            <a:r>
              <a:rPr lang="tr-TR" sz="2200" dirty="0" smtClean="0"/>
              <a:t> </a:t>
            </a:r>
            <a:r>
              <a:rPr lang="tr-TR" sz="2200" dirty="0" err="1" smtClean="0"/>
              <a:t>variable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00971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332656"/>
            <a:ext cx="8136904" cy="605483"/>
          </a:xfrm>
        </p:spPr>
        <p:txBody>
          <a:bodyPr>
            <a:normAutofit/>
          </a:bodyPr>
          <a:lstStyle/>
          <a:p>
            <a:r>
              <a:rPr lang="en-US" b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 Addressing - Vector</a:t>
            </a:r>
            <a:endParaRPr lang="en-US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777348" y="1003375"/>
            <a:ext cx="7485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§"/>
            </a:pPr>
            <a:r>
              <a:rPr lang="tr-TR" sz="2200" dirty="0" smtClean="0"/>
              <a:t>The </a:t>
            </a:r>
            <a:r>
              <a:rPr lang="tr-TR" sz="2200" dirty="0" err="1" smtClean="0"/>
              <a:t>address</a:t>
            </a:r>
            <a:r>
              <a:rPr lang="tr-TR" sz="2200" dirty="0" smtClean="0"/>
              <a:t> of an element in a </a:t>
            </a:r>
            <a:r>
              <a:rPr lang="tr-TR" sz="2200" dirty="0" err="1" smtClean="0"/>
              <a:t>vector</a:t>
            </a:r>
            <a:r>
              <a:rPr lang="tr-TR" sz="2200" dirty="0" smtClean="0"/>
              <a:t> is </a:t>
            </a:r>
            <a:r>
              <a:rPr lang="tr-TR" sz="2200" dirty="0" err="1" smtClean="0"/>
              <a:t>its</a:t>
            </a:r>
            <a:r>
              <a:rPr lang="tr-TR" sz="2200" dirty="0"/>
              <a:t> </a:t>
            </a:r>
            <a:r>
              <a:rPr lang="tr-TR" sz="2200" dirty="0" err="1" smtClean="0"/>
              <a:t>position</a:t>
            </a:r>
            <a:r>
              <a:rPr lang="tr-TR" sz="2200" dirty="0" smtClean="0"/>
              <a:t> in </a:t>
            </a:r>
            <a:r>
              <a:rPr lang="tr-TR" sz="2200" dirty="0" err="1" smtClean="0"/>
              <a:t>the</a:t>
            </a:r>
            <a:r>
              <a:rPr lang="tr-TR" sz="2200" dirty="0" smtClean="0"/>
              <a:t> </a:t>
            </a:r>
            <a:r>
              <a:rPr lang="tr-TR" sz="2200" dirty="0" err="1" smtClean="0"/>
              <a:t>row</a:t>
            </a:r>
            <a:r>
              <a:rPr lang="tr-TR" sz="2200" dirty="0" smtClean="0"/>
              <a:t> (</a:t>
            </a:r>
            <a:r>
              <a:rPr lang="tr-TR" sz="2200" dirty="0" err="1" smtClean="0"/>
              <a:t>or</a:t>
            </a:r>
            <a:r>
              <a:rPr lang="tr-TR" sz="2200" dirty="0" smtClean="0"/>
              <a:t> </a:t>
            </a:r>
            <a:r>
              <a:rPr lang="tr-TR" sz="2200" dirty="0" err="1" smtClean="0"/>
              <a:t>column</a:t>
            </a:r>
            <a:r>
              <a:rPr lang="tr-TR" sz="2200" dirty="0" smtClean="0"/>
              <a:t>). </a:t>
            </a:r>
            <a:endParaRPr lang="en-US" sz="2200" dirty="0" smtClean="0"/>
          </a:p>
        </p:txBody>
      </p:sp>
      <p:sp>
        <p:nvSpPr>
          <p:cNvPr id="6" name="Metin kutusu 5"/>
          <p:cNvSpPr txBox="1"/>
          <p:nvPr/>
        </p:nvSpPr>
        <p:spPr>
          <a:xfrm>
            <a:off x="777348" y="2011487"/>
            <a:ext cx="7485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§"/>
            </a:pPr>
            <a:r>
              <a:rPr lang="tr-TR" sz="2200" dirty="0" err="1" smtClean="0"/>
              <a:t>Vector</a:t>
            </a:r>
            <a:r>
              <a:rPr lang="tr-TR" sz="2200" dirty="0" smtClean="0"/>
              <a:t> name: ve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tr-TR" sz="2200" dirty="0" smtClean="0"/>
              <a:t>ve (k) </a:t>
            </a:r>
            <a:r>
              <a:rPr lang="tr-TR" sz="2200" dirty="0" err="1" smtClean="0"/>
              <a:t>refers</a:t>
            </a:r>
            <a:r>
              <a:rPr lang="tr-TR" sz="2200" dirty="0" smtClean="0"/>
              <a:t> </a:t>
            </a:r>
            <a:r>
              <a:rPr lang="tr-TR" sz="2200" dirty="0" err="1" smtClean="0"/>
              <a:t>to</a:t>
            </a:r>
            <a:r>
              <a:rPr lang="tr-TR" sz="2200" dirty="0" smtClean="0"/>
              <a:t> </a:t>
            </a:r>
            <a:r>
              <a:rPr lang="tr-TR" sz="2200" dirty="0" err="1" smtClean="0"/>
              <a:t>the</a:t>
            </a:r>
            <a:r>
              <a:rPr lang="tr-TR" sz="2200" dirty="0" smtClean="0"/>
              <a:t> element in </a:t>
            </a:r>
            <a:r>
              <a:rPr lang="tr-TR" sz="2200" dirty="0" err="1" smtClean="0"/>
              <a:t>position</a:t>
            </a:r>
            <a:r>
              <a:rPr lang="tr-TR" sz="2200" dirty="0" smtClean="0"/>
              <a:t> k</a:t>
            </a:r>
            <a:endParaRPr lang="en-US" sz="2200" dirty="0" smtClean="0"/>
          </a:p>
        </p:txBody>
      </p:sp>
      <p:sp>
        <p:nvSpPr>
          <p:cNvPr id="7" name="Metin kutusu 6"/>
          <p:cNvSpPr txBox="1"/>
          <p:nvPr/>
        </p:nvSpPr>
        <p:spPr>
          <a:xfrm>
            <a:off x="777348" y="2852936"/>
            <a:ext cx="74854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§"/>
            </a:pPr>
            <a:r>
              <a:rPr lang="tr-TR" sz="2200" dirty="0" smtClean="0"/>
              <a:t>The </a:t>
            </a:r>
            <a:r>
              <a:rPr lang="tr-TR" sz="2200" dirty="0" err="1" smtClean="0"/>
              <a:t>first</a:t>
            </a:r>
            <a:r>
              <a:rPr lang="tr-TR" sz="2200" dirty="0" smtClean="0"/>
              <a:t> </a:t>
            </a:r>
            <a:r>
              <a:rPr lang="tr-TR" sz="2200" dirty="0" err="1" smtClean="0"/>
              <a:t>position</a:t>
            </a:r>
            <a:r>
              <a:rPr lang="tr-TR" sz="2200" dirty="0" smtClean="0"/>
              <a:t> is 1</a:t>
            </a:r>
          </a:p>
        </p:txBody>
      </p:sp>
      <p:sp>
        <p:nvSpPr>
          <p:cNvPr id="8" name="Metin kutusu 7"/>
          <p:cNvSpPr txBox="1"/>
          <p:nvPr/>
        </p:nvSpPr>
        <p:spPr>
          <a:xfrm>
            <a:off x="784040" y="3833172"/>
            <a:ext cx="82524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§"/>
            </a:pPr>
            <a:r>
              <a:rPr lang="tr-TR" sz="2200" dirty="0" err="1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tr-TR" sz="2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tr-TR" sz="2200" dirty="0" err="1" smtClean="0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tr-TR" sz="2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tr-TR" sz="2200" dirty="0" err="1" smtClean="0">
                <a:solidFill>
                  <a:schemeClr val="accent1">
                    <a:lumMod val="75000"/>
                  </a:schemeClr>
                </a:solidFill>
              </a:rPr>
              <a:t>vector</a:t>
            </a:r>
            <a:r>
              <a:rPr lang="tr-TR" sz="2200" dirty="0" smtClean="0">
                <a:solidFill>
                  <a:schemeClr val="accent1">
                    <a:lumMod val="75000"/>
                  </a:schemeClr>
                </a:solidFill>
              </a:rPr>
              <a:t> ve has 9 </a:t>
            </a:r>
            <a:r>
              <a:rPr lang="tr-TR" sz="2200" dirty="0" err="1" smtClean="0">
                <a:solidFill>
                  <a:schemeClr val="accent1">
                    <a:lumMod val="75000"/>
                  </a:schemeClr>
                </a:solidFill>
              </a:rPr>
              <a:t>elements</a:t>
            </a:r>
            <a:r>
              <a:rPr lang="tr-TR" sz="2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tr-TR" sz="2200" dirty="0" smtClean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tr-TR" sz="2200" dirty="0" smtClean="0">
                <a:solidFill>
                  <a:schemeClr val="accent1">
                    <a:lumMod val="75000"/>
                  </a:schemeClr>
                </a:solidFill>
              </a:rPr>
              <a:t>ve = 35  46  78  23  5  14  81  3  55</a:t>
            </a:r>
          </a:p>
          <a:p>
            <a:pPr algn="just"/>
            <a:r>
              <a:rPr lang="tr-TR" sz="2200" dirty="0" err="1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tr-TR" sz="2200" dirty="0" err="1" smtClean="0">
                <a:solidFill>
                  <a:schemeClr val="accent1">
                    <a:lumMod val="75000"/>
                  </a:schemeClr>
                </a:solidFill>
              </a:rPr>
              <a:t>hen</a:t>
            </a:r>
            <a:endParaRPr lang="tr-TR" sz="2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just"/>
            <a:r>
              <a:rPr lang="tr-TR" sz="2200" dirty="0" smtClean="0">
                <a:solidFill>
                  <a:schemeClr val="accent1">
                    <a:lumMod val="75000"/>
                  </a:schemeClr>
                </a:solidFill>
              </a:rPr>
              <a:t>ve(4) = 23, ve(7) = 81, ve(1) = 35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777348" y="5273332"/>
            <a:ext cx="7485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§"/>
            </a:pPr>
            <a:r>
              <a:rPr lang="tr-TR" sz="2200" dirty="0" smtClean="0"/>
              <a:t>A </a:t>
            </a:r>
            <a:r>
              <a:rPr lang="tr-TR" sz="2200" dirty="0" err="1" smtClean="0"/>
              <a:t>single</a:t>
            </a:r>
            <a:r>
              <a:rPr lang="tr-TR" sz="2200" dirty="0" smtClean="0"/>
              <a:t> </a:t>
            </a:r>
            <a:r>
              <a:rPr lang="tr-TR" sz="2200" dirty="0" err="1" smtClean="0"/>
              <a:t>vector</a:t>
            </a:r>
            <a:r>
              <a:rPr lang="tr-TR" sz="2200" dirty="0" smtClean="0"/>
              <a:t> element </a:t>
            </a:r>
            <a:r>
              <a:rPr lang="tr-TR" sz="2200" b="1" dirty="0" smtClean="0"/>
              <a:t>v(k) </a:t>
            </a:r>
            <a:r>
              <a:rPr lang="tr-TR" sz="2200" dirty="0" smtClean="0"/>
              <a:t>can be </a:t>
            </a:r>
            <a:r>
              <a:rPr lang="tr-TR" sz="2200" dirty="0" err="1" smtClean="0"/>
              <a:t>used</a:t>
            </a:r>
            <a:r>
              <a:rPr lang="tr-TR" sz="2200" dirty="0" smtClean="0"/>
              <a:t> </a:t>
            </a:r>
            <a:r>
              <a:rPr lang="tr-TR" sz="2200" dirty="0" err="1" smtClean="0"/>
              <a:t>just</a:t>
            </a:r>
            <a:r>
              <a:rPr lang="tr-TR" sz="2200" dirty="0" smtClean="0"/>
              <a:t> as a </a:t>
            </a:r>
            <a:r>
              <a:rPr lang="tr-TR" sz="2200" dirty="0" err="1" smtClean="0"/>
              <a:t>variable</a:t>
            </a:r>
            <a:r>
              <a:rPr lang="tr-TR" sz="2200" dirty="0" smtClean="0"/>
              <a:t>.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tr-TR" sz="2200" dirty="0" smtClean="0"/>
              <a:t>The </a:t>
            </a:r>
            <a:r>
              <a:rPr lang="tr-TR" sz="2200" dirty="0" err="1" smtClean="0"/>
              <a:t>value</a:t>
            </a:r>
            <a:r>
              <a:rPr lang="tr-TR" sz="2200" dirty="0" smtClean="0"/>
              <a:t> of </a:t>
            </a:r>
            <a:r>
              <a:rPr lang="tr-TR" sz="2200" dirty="0" err="1" smtClean="0"/>
              <a:t>only</a:t>
            </a:r>
            <a:r>
              <a:rPr lang="tr-TR" sz="2200" dirty="0" smtClean="0"/>
              <a:t> </a:t>
            </a:r>
            <a:r>
              <a:rPr lang="tr-TR" sz="2200" dirty="0" err="1" smtClean="0"/>
              <a:t>one</a:t>
            </a:r>
            <a:r>
              <a:rPr lang="tr-TR" sz="2200" dirty="0" smtClean="0"/>
              <a:t> element of a </a:t>
            </a:r>
            <a:r>
              <a:rPr lang="tr-TR" sz="2200" dirty="0" err="1" smtClean="0"/>
              <a:t>vector</a:t>
            </a:r>
            <a:r>
              <a:rPr lang="tr-TR" sz="2200" dirty="0" smtClean="0"/>
              <a:t> can be </a:t>
            </a:r>
            <a:r>
              <a:rPr lang="tr-TR" sz="2200" dirty="0" err="1" smtClean="0"/>
              <a:t>changed</a:t>
            </a:r>
            <a:r>
              <a:rPr lang="tr-TR" sz="2200" dirty="0" smtClean="0"/>
              <a:t> </a:t>
            </a:r>
            <a:r>
              <a:rPr lang="tr-TR" sz="2200" dirty="0" err="1" smtClean="0"/>
              <a:t>by</a:t>
            </a:r>
            <a:r>
              <a:rPr lang="tr-TR" sz="2200" dirty="0" smtClean="0"/>
              <a:t> </a:t>
            </a:r>
            <a:r>
              <a:rPr lang="tr-TR" sz="2200" dirty="0" err="1" smtClean="0"/>
              <a:t>reassigning</a:t>
            </a:r>
            <a:r>
              <a:rPr lang="tr-TR" sz="2200" dirty="0" smtClean="0"/>
              <a:t> a </a:t>
            </a:r>
            <a:r>
              <a:rPr lang="tr-TR" sz="2200" dirty="0" err="1" smtClean="0"/>
              <a:t>new</a:t>
            </a:r>
            <a:r>
              <a:rPr lang="tr-TR" sz="2200" dirty="0" smtClean="0"/>
              <a:t> </a:t>
            </a:r>
            <a:r>
              <a:rPr lang="tr-TR" sz="2200" dirty="0" err="1" smtClean="0"/>
              <a:t>value</a:t>
            </a:r>
            <a:r>
              <a:rPr lang="tr-TR" sz="2200" dirty="0" smtClean="0"/>
              <a:t> </a:t>
            </a:r>
            <a:r>
              <a:rPr lang="tr-TR" sz="2200" dirty="0" err="1" smtClean="0"/>
              <a:t>to</a:t>
            </a:r>
            <a:r>
              <a:rPr lang="tr-TR" sz="2200" dirty="0" smtClean="0"/>
              <a:t> a </a:t>
            </a:r>
            <a:r>
              <a:rPr lang="tr-TR" sz="2200" dirty="0" err="1" smtClean="0"/>
              <a:t>specific</a:t>
            </a:r>
            <a:r>
              <a:rPr lang="tr-TR" sz="2200" dirty="0" smtClean="0"/>
              <a:t> </a:t>
            </a:r>
            <a:r>
              <a:rPr lang="tr-TR" sz="2200" dirty="0" err="1" smtClean="0"/>
              <a:t>adress</a:t>
            </a:r>
            <a:r>
              <a:rPr lang="tr-TR" sz="2200" dirty="0"/>
              <a:t> </a:t>
            </a:r>
            <a:r>
              <a:rPr lang="tr-TR" sz="2200" dirty="0" smtClean="0">
                <a:sym typeface="Wingdings" pitchFamily="2" charset="2"/>
              </a:rPr>
              <a:t> v(k) = </a:t>
            </a:r>
            <a:r>
              <a:rPr lang="tr-TR" sz="2200" dirty="0" err="1" smtClean="0">
                <a:sym typeface="Wingdings" pitchFamily="2" charset="2"/>
              </a:rPr>
              <a:t>value</a:t>
            </a:r>
            <a:endParaRPr lang="tr-TR" sz="2200" dirty="0" smtClean="0"/>
          </a:p>
        </p:txBody>
      </p:sp>
    </p:spTree>
    <p:extLst>
      <p:ext uri="{BB962C8B-B14F-4D97-AF65-F5344CB8AC3E}">
        <p14:creationId xmlns:p14="http://schemas.microsoft.com/office/powerpoint/2010/main" val="382505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332656"/>
            <a:ext cx="8136904" cy="605483"/>
          </a:xfrm>
        </p:spPr>
        <p:txBody>
          <a:bodyPr>
            <a:normAutofit/>
          </a:bodyPr>
          <a:lstStyle/>
          <a:p>
            <a:r>
              <a:rPr lang="en-US" b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 Addressing - Vector</a:t>
            </a:r>
            <a:endParaRPr lang="en-US" b="1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Metin kutusu 1"/>
          <p:cNvSpPr txBox="1"/>
          <p:nvPr/>
        </p:nvSpPr>
        <p:spPr>
          <a:xfrm>
            <a:off x="683568" y="90872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&gt;&gt; VCT = </a:t>
            </a:r>
            <a:r>
              <a:rPr lang="tr-TR" dirty="0" smtClean="0"/>
              <a:t>[35   </a:t>
            </a:r>
            <a:r>
              <a:rPr lang="tr-TR" dirty="0" smtClean="0"/>
              <a:t>46   78   23   5   14   81   3   55]           Define a </a:t>
            </a:r>
            <a:r>
              <a:rPr lang="tr-TR" dirty="0" err="1" smtClean="0"/>
              <a:t>vector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1475656" y="1403484"/>
            <a:ext cx="3996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VCT = </a:t>
            </a:r>
          </a:p>
          <a:p>
            <a:r>
              <a:rPr lang="tr-TR" dirty="0"/>
              <a:t> </a:t>
            </a:r>
            <a:r>
              <a:rPr lang="tr-TR" dirty="0" smtClean="0"/>
              <a:t>   35   46   78   23   5   14   81   3   55</a:t>
            </a:r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683568" y="233958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&gt;&gt; VCT(4)                                                                       </a:t>
            </a:r>
            <a:r>
              <a:rPr lang="tr-TR" dirty="0" err="1" smtClean="0"/>
              <a:t>Display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fourth</a:t>
            </a:r>
            <a:r>
              <a:rPr lang="tr-TR" dirty="0" smtClean="0"/>
              <a:t> element</a:t>
            </a:r>
            <a:endParaRPr lang="tr-TR" dirty="0"/>
          </a:p>
        </p:txBody>
      </p:sp>
      <p:sp>
        <p:nvSpPr>
          <p:cNvPr id="9" name="Metin kutusu 8"/>
          <p:cNvSpPr txBox="1"/>
          <p:nvPr/>
        </p:nvSpPr>
        <p:spPr>
          <a:xfrm>
            <a:off x="683568" y="2636912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a</a:t>
            </a:r>
            <a:r>
              <a:rPr lang="tr-TR" dirty="0" err="1" smtClean="0"/>
              <a:t>ns</a:t>
            </a:r>
            <a:r>
              <a:rPr lang="tr-TR" dirty="0" smtClean="0"/>
              <a:t> =</a:t>
            </a:r>
          </a:p>
          <a:p>
            <a:r>
              <a:rPr lang="tr-TR" dirty="0"/>
              <a:t> </a:t>
            </a:r>
            <a:r>
              <a:rPr lang="tr-TR" dirty="0" smtClean="0"/>
              <a:t>    23</a:t>
            </a:r>
            <a:endParaRPr lang="tr-TR" dirty="0"/>
          </a:p>
        </p:txBody>
      </p:sp>
      <p:sp>
        <p:nvSpPr>
          <p:cNvPr id="10" name="Metin kutusu 9"/>
          <p:cNvSpPr txBox="1"/>
          <p:nvPr/>
        </p:nvSpPr>
        <p:spPr>
          <a:xfrm>
            <a:off x="683568" y="34290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&gt;&gt; VCT (6) = 273                                                 </a:t>
            </a:r>
            <a:r>
              <a:rPr lang="tr-TR" dirty="0" err="1" smtClean="0"/>
              <a:t>Assign</a:t>
            </a:r>
            <a:r>
              <a:rPr lang="tr-TR" dirty="0" smtClean="0"/>
              <a:t> a </a:t>
            </a:r>
            <a:r>
              <a:rPr lang="tr-TR" dirty="0" err="1" smtClean="0"/>
              <a:t>new</a:t>
            </a:r>
            <a:r>
              <a:rPr lang="tr-TR" dirty="0" smtClean="0"/>
              <a:t> </a:t>
            </a:r>
            <a:r>
              <a:rPr lang="tr-TR" dirty="0" err="1" smtClean="0"/>
              <a:t>value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sixth</a:t>
            </a:r>
            <a:r>
              <a:rPr lang="tr-TR" dirty="0" smtClean="0"/>
              <a:t> element</a:t>
            </a:r>
            <a:endParaRPr lang="tr-TR" dirty="0"/>
          </a:p>
        </p:txBody>
      </p:sp>
      <p:sp>
        <p:nvSpPr>
          <p:cNvPr id="11" name="Metin kutusu 10"/>
          <p:cNvSpPr txBox="1"/>
          <p:nvPr/>
        </p:nvSpPr>
        <p:spPr>
          <a:xfrm>
            <a:off x="683568" y="4005064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&gt;&gt; VCT = </a:t>
            </a:r>
            <a:r>
              <a:rPr lang="tr-TR" dirty="0" smtClean="0"/>
              <a:t>[35   </a:t>
            </a:r>
            <a:r>
              <a:rPr lang="tr-TR" dirty="0" smtClean="0"/>
              <a:t>46   78   23   5   273   81   3   55]           The </a:t>
            </a:r>
            <a:r>
              <a:rPr lang="tr-TR" dirty="0" err="1" smtClean="0"/>
              <a:t>whole</a:t>
            </a:r>
            <a:r>
              <a:rPr lang="tr-TR" dirty="0" smtClean="0"/>
              <a:t> </a:t>
            </a:r>
            <a:r>
              <a:rPr lang="tr-TR" dirty="0" err="1" smtClean="0"/>
              <a:t>vector</a:t>
            </a:r>
            <a:r>
              <a:rPr lang="tr-TR" dirty="0" smtClean="0"/>
              <a:t> is </a:t>
            </a:r>
            <a:r>
              <a:rPr lang="tr-TR" dirty="0" err="1" smtClean="0"/>
              <a:t>displayed</a:t>
            </a:r>
            <a:endParaRPr lang="tr-TR" dirty="0"/>
          </a:p>
        </p:txBody>
      </p:sp>
      <p:sp>
        <p:nvSpPr>
          <p:cNvPr id="12" name="Metin kutusu 11"/>
          <p:cNvSpPr txBox="1"/>
          <p:nvPr/>
        </p:nvSpPr>
        <p:spPr>
          <a:xfrm>
            <a:off x="683564" y="459042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&gt;&gt; VCT(2) + VCT(8)                                           </a:t>
            </a:r>
            <a:r>
              <a:rPr lang="tr-TR" dirty="0" err="1" smtClean="0"/>
              <a:t>Assign</a:t>
            </a:r>
            <a:r>
              <a:rPr lang="tr-TR" dirty="0" smtClean="0"/>
              <a:t> a </a:t>
            </a:r>
            <a:r>
              <a:rPr lang="tr-TR" dirty="0" err="1" smtClean="0"/>
              <a:t>new</a:t>
            </a:r>
            <a:r>
              <a:rPr lang="tr-TR" dirty="0" smtClean="0"/>
              <a:t> </a:t>
            </a:r>
            <a:r>
              <a:rPr lang="tr-TR" dirty="0" err="1" smtClean="0"/>
              <a:t>value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sixth</a:t>
            </a:r>
            <a:r>
              <a:rPr lang="tr-TR" dirty="0" smtClean="0"/>
              <a:t> element</a:t>
            </a:r>
            <a:endParaRPr lang="tr-TR" dirty="0"/>
          </a:p>
        </p:txBody>
      </p:sp>
      <p:sp>
        <p:nvSpPr>
          <p:cNvPr id="13" name="Metin kutusu 12"/>
          <p:cNvSpPr txBox="1"/>
          <p:nvPr/>
        </p:nvSpPr>
        <p:spPr>
          <a:xfrm>
            <a:off x="5868144" y="5392676"/>
            <a:ext cx="2711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Use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vector</a:t>
            </a:r>
            <a:r>
              <a:rPr lang="tr-TR" dirty="0" smtClean="0"/>
              <a:t> </a:t>
            </a:r>
            <a:r>
              <a:rPr lang="tr-TR" dirty="0" err="1" smtClean="0"/>
              <a:t>elements</a:t>
            </a:r>
            <a:r>
              <a:rPr lang="tr-TR" dirty="0" smtClean="0"/>
              <a:t> in </a:t>
            </a:r>
            <a:r>
              <a:rPr lang="tr-TR" dirty="0" err="1" smtClean="0"/>
              <a:t>mathematical</a:t>
            </a:r>
            <a:r>
              <a:rPr lang="tr-TR" dirty="0" smtClean="0"/>
              <a:t> </a:t>
            </a:r>
            <a:r>
              <a:rPr lang="tr-TR" dirty="0" err="1" smtClean="0"/>
              <a:t>expressions</a:t>
            </a:r>
            <a:endParaRPr lang="tr-TR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683568" y="558924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&gt;&gt; VCT(5)^VCT(8) + </a:t>
            </a:r>
            <a:r>
              <a:rPr lang="tr-TR" dirty="0" err="1" smtClean="0"/>
              <a:t>sqrt</a:t>
            </a:r>
            <a:r>
              <a:rPr lang="tr-TR" dirty="0" smtClean="0"/>
              <a:t>(VCT(7</a:t>
            </a:r>
            <a:r>
              <a:rPr lang="tr-TR" dirty="0" smtClean="0"/>
              <a:t>))</a:t>
            </a:r>
            <a:endParaRPr lang="tr-TR" dirty="0"/>
          </a:p>
        </p:txBody>
      </p:sp>
      <p:sp>
        <p:nvSpPr>
          <p:cNvPr id="15" name="Metin kutusu 14"/>
          <p:cNvSpPr txBox="1"/>
          <p:nvPr/>
        </p:nvSpPr>
        <p:spPr>
          <a:xfrm>
            <a:off x="683568" y="602302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a</a:t>
            </a:r>
            <a:r>
              <a:rPr lang="tr-TR" dirty="0" err="1" smtClean="0"/>
              <a:t>ns</a:t>
            </a:r>
            <a:r>
              <a:rPr lang="tr-TR" dirty="0" smtClean="0"/>
              <a:t> =</a:t>
            </a:r>
          </a:p>
          <a:p>
            <a:r>
              <a:rPr lang="tr-TR" dirty="0"/>
              <a:t> </a:t>
            </a:r>
            <a:r>
              <a:rPr lang="tr-TR" dirty="0" smtClean="0"/>
              <a:t>    134</a:t>
            </a:r>
            <a:endParaRPr lang="tr-TR" dirty="0"/>
          </a:p>
        </p:txBody>
      </p:sp>
      <p:cxnSp>
        <p:nvCxnSpPr>
          <p:cNvPr id="5" name="Düz Ok Bağlayıcısı 4"/>
          <p:cNvCxnSpPr/>
          <p:nvPr/>
        </p:nvCxnSpPr>
        <p:spPr>
          <a:xfrm>
            <a:off x="2699792" y="4775086"/>
            <a:ext cx="3024336" cy="821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üz Ok Bağlayıcısı 15"/>
          <p:cNvCxnSpPr/>
          <p:nvPr/>
        </p:nvCxnSpPr>
        <p:spPr>
          <a:xfrm>
            <a:off x="3923928" y="5773906"/>
            <a:ext cx="19442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69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44624"/>
            <a:ext cx="8136904" cy="457273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 Addressing –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</a:t>
            </a:r>
            <a:endParaRPr 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383" y="507634"/>
            <a:ext cx="6728626" cy="2029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2"/>
          <a:stretch/>
        </p:blipFill>
        <p:spPr bwMode="auto">
          <a:xfrm>
            <a:off x="1104241" y="2587287"/>
            <a:ext cx="6521654" cy="42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63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67544" y="476672"/>
            <a:ext cx="8136904" cy="1325563"/>
          </a:xfrm>
        </p:spPr>
        <p:txBody>
          <a:bodyPr>
            <a:normAutofit/>
          </a:bodyPr>
          <a:lstStyle/>
          <a:p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Dimensional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Vector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GB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44" y="1844825"/>
            <a:ext cx="4262712" cy="3168350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611560" y="5473103"/>
            <a:ext cx="35283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 smtClean="0"/>
              <a:t>Position</a:t>
            </a:r>
            <a:r>
              <a:rPr lang="tr-TR" sz="2800" dirty="0" smtClean="0"/>
              <a:t> of A</a:t>
            </a:r>
          </a:p>
          <a:p>
            <a:r>
              <a:rPr lang="tr-TR" sz="2800" dirty="0" err="1" smtClean="0"/>
              <a:t>r</a:t>
            </a:r>
            <a:r>
              <a:rPr lang="tr-TR" sz="2800" baseline="-25000" dirty="0" err="1" smtClean="0"/>
              <a:t>A</a:t>
            </a:r>
            <a:r>
              <a:rPr lang="tr-TR" sz="2800" dirty="0" smtClean="0"/>
              <a:t> = 2i + 4j + 5k</a:t>
            </a:r>
            <a:endParaRPr lang="tr-TR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056" y="5373216"/>
            <a:ext cx="3930352" cy="111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8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739479"/>
            <a:ext cx="8136904" cy="457273"/>
          </a:xfrm>
        </p:spPr>
        <p:txBody>
          <a:bodyPr>
            <a:normAutofit fontScale="90000"/>
          </a:bodyPr>
          <a:lstStyle/>
          <a:p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a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Colon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tr-T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Vector</a:t>
            </a:r>
            <a:endParaRPr 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8"/>
          <a:stretch/>
        </p:blipFill>
        <p:spPr>
          <a:xfrm>
            <a:off x="461631" y="1890652"/>
            <a:ext cx="8220738" cy="35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9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739479"/>
            <a:ext cx="8136904" cy="457273"/>
          </a:xfrm>
        </p:spPr>
        <p:txBody>
          <a:bodyPr>
            <a:normAutofit fontScale="90000"/>
          </a:bodyPr>
          <a:lstStyle/>
          <a:p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a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Colon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tr-TR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</a:t>
            </a:r>
            <a:endParaRPr 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97" y="1268762"/>
            <a:ext cx="7599006" cy="244827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400" y="3933056"/>
            <a:ext cx="4687200" cy="961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503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o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888470"/>
              </p:ext>
            </p:extLst>
          </p:nvPr>
        </p:nvGraphicFramePr>
        <p:xfrm>
          <a:off x="535358" y="453802"/>
          <a:ext cx="2160240" cy="1485900"/>
        </p:xfrm>
        <a:graphic>
          <a:graphicData uri="http://schemas.openxmlformats.org/drawingml/2006/table">
            <a:tbl>
              <a:tblPr firstRow="1" bandRow="1"/>
              <a:tblGrid>
                <a:gridCol w="360040"/>
                <a:gridCol w="360040"/>
                <a:gridCol w="360040"/>
                <a:gridCol w="360040"/>
                <a:gridCol w="360040"/>
                <a:gridCol w="360040"/>
              </a:tblGrid>
              <a:tr h="188724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3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5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7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9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11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8724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4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6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12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8724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3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6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9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12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15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18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8724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4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12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16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20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24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8724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5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15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20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25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30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Metin kutusu 5"/>
          <p:cNvSpPr txBox="1"/>
          <p:nvPr/>
        </p:nvSpPr>
        <p:spPr>
          <a:xfrm>
            <a:off x="179512" y="4462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 =</a:t>
            </a:r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96156" y="2057346"/>
            <a:ext cx="252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&gt;&gt;B=A(:,3)</a:t>
            </a:r>
            <a:endParaRPr lang="tr-TR" dirty="0"/>
          </a:p>
        </p:txBody>
      </p:sp>
      <p:sp>
        <p:nvSpPr>
          <p:cNvPr id="9" name="Metin kutusu 8"/>
          <p:cNvSpPr txBox="1"/>
          <p:nvPr/>
        </p:nvSpPr>
        <p:spPr>
          <a:xfrm>
            <a:off x="201918" y="2426678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B =</a:t>
            </a:r>
            <a:endParaRPr lang="tr-TR" dirty="0"/>
          </a:p>
        </p:txBody>
      </p:sp>
      <p:graphicFrame>
        <p:nvGraphicFramePr>
          <p:cNvPr id="10" name="Tablo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993691"/>
              </p:ext>
            </p:extLst>
          </p:nvPr>
        </p:nvGraphicFramePr>
        <p:xfrm>
          <a:off x="549138" y="2757910"/>
          <a:ext cx="360040" cy="1485900"/>
        </p:xfrm>
        <a:graphic>
          <a:graphicData uri="http://schemas.openxmlformats.org/drawingml/2006/table">
            <a:tbl>
              <a:tblPr firstRow="1" bandRow="1"/>
              <a:tblGrid>
                <a:gridCol w="360040"/>
              </a:tblGrid>
              <a:tr h="188724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5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8724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6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8724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9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8724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12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8724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15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" name="Metin kutusu 10"/>
          <p:cNvSpPr txBox="1"/>
          <p:nvPr/>
        </p:nvSpPr>
        <p:spPr>
          <a:xfrm>
            <a:off x="193160" y="4293096"/>
            <a:ext cx="252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&gt;&gt;C=A(2,:)</a:t>
            </a:r>
            <a:endParaRPr lang="tr-TR" dirty="0"/>
          </a:p>
        </p:txBody>
      </p:sp>
      <p:sp>
        <p:nvSpPr>
          <p:cNvPr id="12" name="Metin kutusu 11"/>
          <p:cNvSpPr txBox="1"/>
          <p:nvPr/>
        </p:nvSpPr>
        <p:spPr>
          <a:xfrm>
            <a:off x="208988" y="4574378"/>
            <a:ext cx="3426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C</a:t>
            </a:r>
            <a:r>
              <a:rPr lang="tr-TR" dirty="0" smtClean="0"/>
              <a:t> =</a:t>
            </a:r>
          </a:p>
          <a:p>
            <a:r>
              <a:rPr lang="tr-TR" dirty="0" smtClean="0"/>
              <a:t>   2   4   6   8   10   12</a:t>
            </a:r>
            <a:endParaRPr lang="tr-TR" dirty="0"/>
          </a:p>
        </p:txBody>
      </p:sp>
      <p:sp>
        <p:nvSpPr>
          <p:cNvPr id="13" name="Metin kutusu 12"/>
          <p:cNvSpPr txBox="1"/>
          <p:nvPr/>
        </p:nvSpPr>
        <p:spPr>
          <a:xfrm>
            <a:off x="190145" y="5324450"/>
            <a:ext cx="252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&gt;&gt;E=A(2:4,:)</a:t>
            </a:r>
            <a:endParaRPr lang="tr-TR" dirty="0"/>
          </a:p>
        </p:txBody>
      </p:sp>
      <p:graphicFrame>
        <p:nvGraphicFramePr>
          <p:cNvPr id="14" name="Tablo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231993"/>
              </p:ext>
            </p:extLst>
          </p:nvPr>
        </p:nvGraphicFramePr>
        <p:xfrm>
          <a:off x="535358" y="5880298"/>
          <a:ext cx="2160240" cy="891540"/>
        </p:xfrm>
        <a:graphic>
          <a:graphicData uri="http://schemas.openxmlformats.org/drawingml/2006/table">
            <a:tbl>
              <a:tblPr firstRow="1" bandRow="1"/>
              <a:tblGrid>
                <a:gridCol w="360040"/>
                <a:gridCol w="360040"/>
                <a:gridCol w="360040"/>
                <a:gridCol w="360040"/>
                <a:gridCol w="360040"/>
                <a:gridCol w="360040"/>
              </a:tblGrid>
              <a:tr h="188724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4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6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12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8724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3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6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9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12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15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18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8724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4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12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16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20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24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110210"/>
            <a:ext cx="3086100" cy="685800"/>
          </a:xfrm>
          <a:prstGeom prst="rect">
            <a:avLst/>
          </a:prstGeom>
        </p:spPr>
      </p:pic>
      <p:pic>
        <p:nvPicPr>
          <p:cNvPr id="15" name="Resim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82" y="4182487"/>
            <a:ext cx="2933700" cy="590550"/>
          </a:xfrm>
          <a:prstGeom prst="rect">
            <a:avLst/>
          </a:prstGeom>
        </p:spPr>
      </p:pic>
      <p:pic>
        <p:nvPicPr>
          <p:cNvPr id="16" name="Resi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5229200"/>
            <a:ext cx="2419350" cy="638175"/>
          </a:xfrm>
          <a:prstGeom prst="rect">
            <a:avLst/>
          </a:prstGeom>
        </p:spPr>
      </p:pic>
      <p:sp>
        <p:nvSpPr>
          <p:cNvPr id="18" name="Metin kutusu 17"/>
          <p:cNvSpPr txBox="1"/>
          <p:nvPr/>
        </p:nvSpPr>
        <p:spPr>
          <a:xfrm>
            <a:off x="5508104" y="146652"/>
            <a:ext cx="252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&gt;&gt;F=A(1:3,2:4)</a:t>
            </a:r>
            <a:endParaRPr lang="tr-TR" dirty="0"/>
          </a:p>
        </p:txBody>
      </p:sp>
      <p:graphicFrame>
        <p:nvGraphicFramePr>
          <p:cNvPr id="19" name="Tablo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990915"/>
              </p:ext>
            </p:extLst>
          </p:nvPr>
        </p:nvGraphicFramePr>
        <p:xfrm>
          <a:off x="5853317" y="852391"/>
          <a:ext cx="1080120" cy="891540"/>
        </p:xfrm>
        <a:graphic>
          <a:graphicData uri="http://schemas.openxmlformats.org/drawingml/2006/table">
            <a:tbl>
              <a:tblPr firstRow="1" bandRow="1"/>
              <a:tblGrid>
                <a:gridCol w="360040"/>
                <a:gridCol w="360040"/>
                <a:gridCol w="360040"/>
              </a:tblGrid>
              <a:tr h="188724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3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5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7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8724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4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6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8724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6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9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12</a:t>
                      </a:r>
                      <a:endParaRPr lang="tr-TR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0" name="Metin kutusu 19"/>
          <p:cNvSpPr txBox="1"/>
          <p:nvPr/>
        </p:nvSpPr>
        <p:spPr>
          <a:xfrm>
            <a:off x="218513" y="5585648"/>
            <a:ext cx="342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E =</a:t>
            </a:r>
          </a:p>
        </p:txBody>
      </p:sp>
      <p:sp>
        <p:nvSpPr>
          <p:cNvPr id="21" name="Metin kutusu 20"/>
          <p:cNvSpPr txBox="1"/>
          <p:nvPr/>
        </p:nvSpPr>
        <p:spPr>
          <a:xfrm>
            <a:off x="5498583" y="464633"/>
            <a:ext cx="342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F =</a:t>
            </a:r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66" y="1855124"/>
            <a:ext cx="24098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9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595463"/>
            <a:ext cx="8136904" cy="457273"/>
          </a:xfrm>
        </p:spPr>
        <p:txBody>
          <a:bodyPr>
            <a:normAutofit fontScale="90000"/>
          </a:bodyPr>
          <a:lstStyle/>
          <a:p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Adding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endParaRPr 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16" y="1331556"/>
            <a:ext cx="5689136" cy="248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962844"/>
            <a:ext cx="6027036" cy="155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671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44624"/>
            <a:ext cx="8136904" cy="457273"/>
          </a:xfrm>
        </p:spPr>
        <p:txBody>
          <a:bodyPr>
            <a:normAutofit fontScale="90000"/>
          </a:bodyPr>
          <a:lstStyle/>
          <a:p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Adding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</a:t>
            </a:r>
            <a:endParaRPr 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52" y="548680"/>
            <a:ext cx="6557696" cy="2736304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396" y="3303984"/>
            <a:ext cx="6426998" cy="3544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495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523455"/>
            <a:ext cx="8136904" cy="457273"/>
          </a:xfrm>
        </p:spPr>
        <p:txBody>
          <a:bodyPr>
            <a:normAutofit fontScale="90000"/>
          </a:bodyPr>
          <a:lstStyle/>
          <a:p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Adding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</a:t>
            </a:r>
            <a:endParaRPr 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312" y="1358318"/>
            <a:ext cx="6132016" cy="4703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535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188640"/>
            <a:ext cx="8136904" cy="457273"/>
          </a:xfrm>
        </p:spPr>
        <p:txBody>
          <a:bodyPr>
            <a:normAutofit fontScale="90000"/>
          </a:bodyPr>
          <a:lstStyle/>
          <a:p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Deleting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</a:t>
            </a:r>
            <a:endParaRPr 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152" y="1855484"/>
            <a:ext cx="5873168" cy="485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Metin kutusu 1"/>
          <p:cNvSpPr txBox="1"/>
          <p:nvPr/>
        </p:nvSpPr>
        <p:spPr>
          <a:xfrm>
            <a:off x="316025" y="715688"/>
            <a:ext cx="8568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smtClean="0"/>
              <a:t>An element or a range of elements, of an existing variable can be deleted by reassigning nothing to these elements. This is done by using [ ] with nothing typed in btw them.  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52764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188640"/>
            <a:ext cx="8136904" cy="457273"/>
          </a:xfrm>
        </p:spPr>
        <p:txBody>
          <a:bodyPr>
            <a:normAutofit fontScale="90000"/>
          </a:bodyPr>
          <a:lstStyle/>
          <a:p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Handling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Arrays</a:t>
            </a:r>
            <a:endParaRPr 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94435"/>
            <a:ext cx="5457600" cy="1409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38" y="2754276"/>
            <a:ext cx="5473022" cy="189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428" y="4928808"/>
            <a:ext cx="5692604" cy="1596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873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188640"/>
            <a:ext cx="8136904" cy="457273"/>
          </a:xfrm>
        </p:spPr>
        <p:txBody>
          <a:bodyPr>
            <a:normAutofit fontScale="90000"/>
          </a:bodyPr>
          <a:lstStyle/>
          <a:p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Handling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Arrays</a:t>
            </a:r>
            <a:endParaRPr 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53" y="3975914"/>
            <a:ext cx="6845554" cy="283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"/>
          <a:stretch/>
        </p:blipFill>
        <p:spPr>
          <a:xfrm>
            <a:off x="1113183" y="864865"/>
            <a:ext cx="7075824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7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332656"/>
            <a:ext cx="8136904" cy="457273"/>
          </a:xfrm>
        </p:spPr>
        <p:txBody>
          <a:bodyPr>
            <a:normAutofit fontScale="90000"/>
          </a:bodyPr>
          <a:lstStyle/>
          <a:p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Example-1</a:t>
            </a:r>
            <a:endParaRPr 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736"/>
            <a:ext cx="8820472" cy="733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74" y="1916832"/>
            <a:ext cx="8598606" cy="1871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80" y="4112603"/>
            <a:ext cx="2932576" cy="2233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818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67544" y="476672"/>
            <a:ext cx="8136904" cy="1325563"/>
          </a:xfrm>
        </p:spPr>
        <p:txBody>
          <a:bodyPr>
            <a:normAutofit/>
          </a:bodyPr>
          <a:lstStyle/>
          <a:p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Dimensional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Vector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GB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251520" y="1645065"/>
            <a:ext cx="6257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tr-TR" sz="2400" dirty="0" err="1" smtClean="0"/>
              <a:t>Any</a:t>
            </a:r>
            <a:r>
              <a:rPr lang="tr-TR" sz="2400" dirty="0" smtClean="0"/>
              <a:t> </a:t>
            </a:r>
            <a:r>
              <a:rPr lang="tr-TR" sz="2400" dirty="0" err="1" smtClean="0"/>
              <a:t>list</a:t>
            </a:r>
            <a:r>
              <a:rPr lang="tr-TR" sz="2400" dirty="0" smtClean="0"/>
              <a:t> of </a:t>
            </a:r>
            <a:r>
              <a:rPr lang="tr-TR" sz="2400" dirty="0" err="1" smtClean="0"/>
              <a:t>numbers</a:t>
            </a:r>
            <a:r>
              <a:rPr lang="tr-TR" sz="2400" dirty="0" smtClean="0"/>
              <a:t> can be set </a:t>
            </a:r>
            <a:r>
              <a:rPr lang="tr-TR" sz="2400" dirty="0" err="1" smtClean="0"/>
              <a:t>up</a:t>
            </a:r>
            <a:r>
              <a:rPr lang="tr-TR" sz="2400" dirty="0" smtClean="0"/>
              <a:t> as a </a:t>
            </a:r>
            <a:r>
              <a:rPr lang="tr-TR" sz="2400" dirty="0" err="1" smtClean="0"/>
              <a:t>vector</a:t>
            </a:r>
            <a:r>
              <a:rPr lang="tr-TR" sz="2400" dirty="0" smtClean="0"/>
              <a:t>.  </a:t>
            </a:r>
            <a:endParaRPr lang="tr-TR" sz="2400" dirty="0"/>
          </a:p>
        </p:txBody>
      </p:sp>
      <p:graphicFrame>
        <p:nvGraphicFramePr>
          <p:cNvPr id="7" name="Tablo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171004"/>
              </p:ext>
            </p:extLst>
          </p:nvPr>
        </p:nvGraphicFramePr>
        <p:xfrm>
          <a:off x="107504" y="2420888"/>
          <a:ext cx="8856984" cy="1188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0160"/>
                <a:gridCol w="1008112"/>
                <a:gridCol w="1008112"/>
                <a:gridCol w="1080120"/>
                <a:gridCol w="1152128"/>
                <a:gridCol w="1080120"/>
                <a:gridCol w="1080120"/>
                <a:gridCol w="100811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err="1" smtClean="0"/>
                        <a:t>Year</a:t>
                      </a:r>
                      <a:endParaRPr lang="tr-T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1984</a:t>
                      </a:r>
                      <a:endParaRPr lang="tr-T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1986</a:t>
                      </a:r>
                      <a:endParaRPr lang="tr-T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1988</a:t>
                      </a:r>
                      <a:endParaRPr lang="tr-T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1990</a:t>
                      </a:r>
                      <a:endParaRPr lang="tr-T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1992</a:t>
                      </a:r>
                      <a:endParaRPr lang="tr-T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1994</a:t>
                      </a:r>
                      <a:endParaRPr lang="tr-T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1996</a:t>
                      </a:r>
                      <a:endParaRPr lang="tr-TR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err="1" smtClean="0"/>
                        <a:t>Population</a:t>
                      </a:r>
                      <a:endParaRPr lang="tr-TR" sz="2200" dirty="0" smtClean="0"/>
                    </a:p>
                    <a:p>
                      <a:pPr algn="ctr"/>
                      <a:r>
                        <a:rPr lang="tr-TR" sz="2200" dirty="0" smtClean="0"/>
                        <a:t>(</a:t>
                      </a:r>
                      <a:r>
                        <a:rPr lang="tr-TR" sz="2200" dirty="0" err="1" smtClean="0"/>
                        <a:t>Millions</a:t>
                      </a:r>
                      <a:r>
                        <a:rPr lang="tr-TR" sz="2200" dirty="0" smtClean="0"/>
                        <a:t>)</a:t>
                      </a:r>
                      <a:endParaRPr lang="tr-TR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127</a:t>
                      </a:r>
                      <a:endParaRPr lang="tr-TR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130</a:t>
                      </a:r>
                      <a:endParaRPr lang="tr-TR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136</a:t>
                      </a:r>
                      <a:endParaRPr lang="tr-TR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145</a:t>
                      </a:r>
                      <a:endParaRPr lang="tr-TR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158</a:t>
                      </a:r>
                      <a:endParaRPr lang="tr-TR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178</a:t>
                      </a:r>
                      <a:endParaRPr lang="tr-TR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211</a:t>
                      </a:r>
                      <a:endParaRPr lang="tr-TR" sz="2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Metin kutusu 8"/>
          <p:cNvSpPr txBox="1"/>
          <p:nvPr/>
        </p:nvSpPr>
        <p:spPr>
          <a:xfrm>
            <a:off x="539552" y="4005064"/>
            <a:ext cx="80830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200" dirty="0" err="1" smtClean="0"/>
              <a:t>Population</a:t>
            </a:r>
            <a:r>
              <a:rPr lang="tr-TR" sz="2200" dirty="0" smtClean="0"/>
              <a:t> </a:t>
            </a:r>
            <a:r>
              <a:rPr lang="tr-TR" sz="2200" dirty="0" err="1" smtClean="0"/>
              <a:t>growth</a:t>
            </a:r>
            <a:r>
              <a:rPr lang="tr-TR" sz="2200" dirty="0" smtClean="0"/>
              <a:t> data </a:t>
            </a:r>
            <a:r>
              <a:rPr lang="tr-TR" sz="2200" dirty="0" err="1" smtClean="0"/>
              <a:t>that</a:t>
            </a:r>
            <a:r>
              <a:rPr lang="tr-TR" sz="2200" dirty="0" smtClean="0"/>
              <a:t> can be </a:t>
            </a:r>
            <a:r>
              <a:rPr lang="tr-TR" sz="2200" dirty="0" err="1" smtClean="0"/>
              <a:t>used</a:t>
            </a:r>
            <a:r>
              <a:rPr lang="tr-TR" sz="2200" dirty="0" smtClean="0"/>
              <a:t> </a:t>
            </a:r>
            <a:r>
              <a:rPr lang="tr-TR" sz="2200" dirty="0" err="1" smtClean="0"/>
              <a:t>to</a:t>
            </a:r>
            <a:r>
              <a:rPr lang="tr-TR" sz="2200" dirty="0" smtClean="0"/>
              <a:t> </a:t>
            </a:r>
            <a:r>
              <a:rPr lang="tr-TR" sz="2200" dirty="0" err="1" smtClean="0"/>
              <a:t>create</a:t>
            </a:r>
            <a:r>
              <a:rPr lang="tr-TR" sz="2200" dirty="0" smtClean="0"/>
              <a:t> 2 </a:t>
            </a:r>
            <a:r>
              <a:rPr lang="tr-TR" sz="2200" dirty="0" err="1" smtClean="0"/>
              <a:t>lists</a:t>
            </a:r>
            <a:r>
              <a:rPr lang="tr-TR" sz="2200" dirty="0" smtClean="0"/>
              <a:t> of </a:t>
            </a:r>
            <a:r>
              <a:rPr lang="tr-TR" sz="2200" dirty="0" err="1" smtClean="0"/>
              <a:t>numbers</a:t>
            </a:r>
            <a:r>
              <a:rPr lang="tr-TR" sz="2200" dirty="0" smtClean="0"/>
              <a:t>;</a:t>
            </a:r>
          </a:p>
          <a:p>
            <a:pPr marL="342900" indent="-342900">
              <a:buAutoNum type="arabicParenR"/>
            </a:pPr>
            <a:r>
              <a:rPr lang="tr-TR" sz="2200" dirty="0" err="1" smtClean="0"/>
              <a:t>Years</a:t>
            </a:r>
            <a:endParaRPr lang="tr-TR" sz="2200" dirty="0" smtClean="0"/>
          </a:p>
          <a:p>
            <a:pPr marL="342900" indent="-342900">
              <a:buAutoNum type="arabicParenR"/>
            </a:pPr>
            <a:r>
              <a:rPr lang="tr-TR" sz="2200" dirty="0" err="1"/>
              <a:t>P</a:t>
            </a:r>
            <a:r>
              <a:rPr lang="tr-TR" sz="2200" dirty="0" err="1" smtClean="0"/>
              <a:t>opulation</a:t>
            </a:r>
            <a:endParaRPr lang="tr-TR" sz="2200" dirty="0"/>
          </a:p>
        </p:txBody>
      </p:sp>
      <p:sp>
        <p:nvSpPr>
          <p:cNvPr id="11" name="Metin kutusu 10"/>
          <p:cNvSpPr txBox="1"/>
          <p:nvPr/>
        </p:nvSpPr>
        <p:spPr>
          <a:xfrm>
            <a:off x="251520" y="5683895"/>
            <a:ext cx="8088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tr-TR" sz="2200" dirty="0" err="1" smtClean="0"/>
              <a:t>Each</a:t>
            </a:r>
            <a:r>
              <a:rPr lang="tr-TR" sz="2200" dirty="0" smtClean="0"/>
              <a:t> </a:t>
            </a:r>
            <a:r>
              <a:rPr lang="tr-TR" sz="2200" dirty="0" err="1" smtClean="0"/>
              <a:t>list</a:t>
            </a:r>
            <a:r>
              <a:rPr lang="tr-TR" sz="2200" dirty="0" smtClean="0"/>
              <a:t> can be </a:t>
            </a:r>
            <a:r>
              <a:rPr lang="tr-TR" sz="2200" dirty="0" err="1" smtClean="0"/>
              <a:t>entered</a:t>
            </a:r>
            <a:r>
              <a:rPr lang="tr-TR" sz="2200" dirty="0" smtClean="0"/>
              <a:t> as </a:t>
            </a:r>
            <a:r>
              <a:rPr lang="tr-TR" sz="2200" dirty="0" err="1" smtClean="0"/>
              <a:t>elements</a:t>
            </a:r>
            <a:r>
              <a:rPr lang="tr-TR" sz="2200" dirty="0" smtClean="0"/>
              <a:t> in a </a:t>
            </a:r>
            <a:r>
              <a:rPr lang="tr-TR" sz="2200" dirty="0" err="1" smtClean="0"/>
              <a:t>vector</a:t>
            </a:r>
            <a:r>
              <a:rPr lang="tr-TR" sz="2200" dirty="0" smtClean="0"/>
              <a:t> </a:t>
            </a:r>
            <a:r>
              <a:rPr lang="tr-TR" sz="2200" dirty="0" err="1" smtClean="0"/>
              <a:t>with</a:t>
            </a:r>
            <a:r>
              <a:rPr lang="tr-TR" sz="2200" dirty="0" smtClean="0"/>
              <a:t> </a:t>
            </a:r>
            <a:r>
              <a:rPr lang="tr-TR" sz="2200" dirty="0" err="1" smtClean="0"/>
              <a:t>the</a:t>
            </a:r>
            <a:r>
              <a:rPr lang="tr-TR" sz="2200" dirty="0" smtClean="0"/>
              <a:t> </a:t>
            </a:r>
            <a:r>
              <a:rPr lang="tr-TR" sz="2200" dirty="0" err="1" smtClean="0"/>
              <a:t>numbers</a:t>
            </a:r>
            <a:r>
              <a:rPr lang="tr-TR" sz="2200" dirty="0" smtClean="0"/>
              <a:t> </a:t>
            </a:r>
            <a:r>
              <a:rPr lang="tr-TR" sz="2200" dirty="0" err="1" smtClean="0"/>
              <a:t>placed</a:t>
            </a:r>
            <a:r>
              <a:rPr lang="tr-TR" sz="2200" dirty="0" smtClean="0"/>
              <a:t> in a </a:t>
            </a:r>
            <a:r>
              <a:rPr lang="tr-TR" sz="2200" dirty="0" err="1" smtClean="0"/>
              <a:t>row</a:t>
            </a:r>
            <a:r>
              <a:rPr lang="tr-TR" sz="2200" dirty="0" smtClean="0"/>
              <a:t> </a:t>
            </a:r>
            <a:r>
              <a:rPr lang="tr-TR" sz="2200" dirty="0" err="1" smtClean="0"/>
              <a:t>or</a:t>
            </a:r>
            <a:r>
              <a:rPr lang="tr-TR" sz="2200" dirty="0" smtClean="0"/>
              <a:t> in a </a:t>
            </a:r>
            <a:r>
              <a:rPr lang="tr-TR" sz="2200" dirty="0" err="1" smtClean="0"/>
              <a:t>column</a:t>
            </a:r>
            <a:r>
              <a:rPr lang="tr-TR" sz="2200" dirty="0" smtClean="0"/>
              <a:t>.</a:t>
            </a:r>
            <a:endParaRPr lang="tr-TR" sz="2200" dirty="0"/>
          </a:p>
        </p:txBody>
      </p:sp>
    </p:spTree>
    <p:extLst>
      <p:ext uri="{BB962C8B-B14F-4D97-AF65-F5344CB8AC3E}">
        <p14:creationId xmlns:p14="http://schemas.microsoft.com/office/powerpoint/2010/main" val="240938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Başlık"/>
          <p:cNvSpPr>
            <a:spLocks noGrp="1"/>
          </p:cNvSpPr>
          <p:nvPr>
            <p:ph type="title"/>
          </p:nvPr>
        </p:nvSpPr>
        <p:spPr>
          <a:xfrm>
            <a:off x="467544" y="332656"/>
            <a:ext cx="8136904" cy="457273"/>
          </a:xfrm>
        </p:spPr>
        <p:txBody>
          <a:bodyPr>
            <a:normAutofit fontScale="90000"/>
          </a:bodyPr>
          <a:lstStyle/>
          <a:p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Example-2</a:t>
            </a:r>
            <a:endParaRPr 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79202"/>
            <a:ext cx="8047938" cy="692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776" y="1743076"/>
            <a:ext cx="5181504" cy="4854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445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Başlık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 108E</a:t>
            </a:r>
            <a:b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Scientific and Engineering Computing</a:t>
            </a:r>
            <a:endParaRPr lang="en-GB" dirty="0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GB" sz="2800" b="1" dirty="0" smtClean="0"/>
              <a:t>ASST. PROF. DR. </a:t>
            </a:r>
            <a:r>
              <a:rPr lang="tr-TR" sz="2800" b="1" dirty="0" smtClean="0"/>
              <a:t>İPEK AKIN</a:t>
            </a:r>
            <a:endParaRPr lang="en-GB" sz="2800" b="1" dirty="0"/>
          </a:p>
        </p:txBody>
      </p:sp>
      <p:sp>
        <p:nvSpPr>
          <p:cNvPr id="4" name="3 Metin kutusu"/>
          <p:cNvSpPr txBox="1"/>
          <p:nvPr/>
        </p:nvSpPr>
        <p:spPr>
          <a:xfrm>
            <a:off x="304906" y="5482680"/>
            <a:ext cx="8572560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tr-TR" sz="3200" b="1" dirty="0" smtClean="0">
                <a:solidFill>
                  <a:schemeClr val="tx1"/>
                </a:solidFill>
                <a:latin typeface="+mj-lt"/>
              </a:rPr>
              <a:t>Mathematical Operations </a:t>
            </a:r>
            <a:r>
              <a:rPr lang="tr-TR" sz="3200" b="1" dirty="0" err="1" smtClean="0">
                <a:solidFill>
                  <a:schemeClr val="tx1"/>
                </a:solidFill>
                <a:latin typeface="+mj-lt"/>
              </a:rPr>
              <a:t>with</a:t>
            </a:r>
            <a:r>
              <a:rPr lang="tr-TR" sz="32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tr-TR" sz="3200" b="1" dirty="0" err="1" smtClean="0">
                <a:solidFill>
                  <a:schemeClr val="tx1"/>
                </a:solidFill>
                <a:latin typeface="+mj-lt"/>
              </a:rPr>
              <a:t>Arrays</a:t>
            </a:r>
            <a:endParaRPr lang="en-GB" sz="32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085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2"/>
          <a:stretch/>
        </p:blipFill>
        <p:spPr bwMode="auto">
          <a:xfrm>
            <a:off x="522128" y="1423768"/>
            <a:ext cx="8226336" cy="409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1 Başlık"/>
          <p:cNvSpPr>
            <a:spLocks noGrp="1"/>
          </p:cNvSpPr>
          <p:nvPr>
            <p:ph type="title"/>
          </p:nvPr>
        </p:nvSpPr>
        <p:spPr>
          <a:xfrm>
            <a:off x="467544" y="523455"/>
            <a:ext cx="8136904" cy="457273"/>
          </a:xfrm>
        </p:spPr>
        <p:txBody>
          <a:bodyPr>
            <a:normAutofit fontScale="90000"/>
          </a:bodyPr>
          <a:lstStyle/>
          <a:p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Addition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Subtraction</a:t>
            </a:r>
            <a:endParaRPr 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675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Başlık"/>
          <p:cNvSpPr>
            <a:spLocks noGrp="1"/>
          </p:cNvSpPr>
          <p:nvPr>
            <p:ph type="title"/>
          </p:nvPr>
        </p:nvSpPr>
        <p:spPr>
          <a:xfrm>
            <a:off x="33740" y="25624"/>
            <a:ext cx="8136904" cy="457273"/>
          </a:xfrm>
        </p:spPr>
        <p:txBody>
          <a:bodyPr>
            <a:normAutofit fontScale="90000"/>
          </a:bodyPr>
          <a:lstStyle/>
          <a:p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Addition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Subtraction</a:t>
            </a:r>
            <a:endParaRPr 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380" y="503176"/>
            <a:ext cx="5941184" cy="2980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12" y="3502617"/>
            <a:ext cx="6149456" cy="240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207" y="5904161"/>
            <a:ext cx="1819200" cy="883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4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Başlık"/>
          <p:cNvSpPr>
            <a:spLocks noGrp="1"/>
          </p:cNvSpPr>
          <p:nvPr>
            <p:ph type="title"/>
          </p:nvPr>
        </p:nvSpPr>
        <p:spPr>
          <a:xfrm>
            <a:off x="33740" y="451447"/>
            <a:ext cx="8136904" cy="457273"/>
          </a:xfrm>
        </p:spPr>
        <p:txBody>
          <a:bodyPr>
            <a:normAutofit fontScale="90000"/>
          </a:bodyPr>
          <a:lstStyle/>
          <a:p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Multiplication</a:t>
            </a:r>
            <a:endParaRPr 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40768"/>
            <a:ext cx="5270400" cy="3545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946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Başlık"/>
          <p:cNvSpPr>
            <a:spLocks noGrp="1"/>
          </p:cNvSpPr>
          <p:nvPr>
            <p:ph type="title"/>
          </p:nvPr>
        </p:nvSpPr>
        <p:spPr>
          <a:xfrm>
            <a:off x="33740" y="307431"/>
            <a:ext cx="8136904" cy="457273"/>
          </a:xfrm>
        </p:spPr>
        <p:txBody>
          <a:bodyPr>
            <a:normAutofit fontScale="90000"/>
          </a:bodyPr>
          <a:lstStyle/>
          <a:p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Multiplication</a:t>
            </a:r>
            <a:endParaRPr 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76" y="1075710"/>
            <a:ext cx="7579848" cy="50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86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Başlık"/>
          <p:cNvSpPr>
            <a:spLocks noGrp="1"/>
          </p:cNvSpPr>
          <p:nvPr>
            <p:ph type="title"/>
          </p:nvPr>
        </p:nvSpPr>
        <p:spPr>
          <a:xfrm>
            <a:off x="33740" y="44624"/>
            <a:ext cx="8136904" cy="457273"/>
          </a:xfrm>
        </p:spPr>
        <p:txBody>
          <a:bodyPr>
            <a:normAutofit fontScale="90000"/>
          </a:bodyPr>
          <a:lstStyle/>
          <a:p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Multiplication</a:t>
            </a:r>
            <a:endParaRPr 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41582"/>
            <a:ext cx="6542432" cy="4759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268956"/>
            <a:ext cx="6961038" cy="81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137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Başlık"/>
          <p:cNvSpPr>
            <a:spLocks noGrp="1"/>
          </p:cNvSpPr>
          <p:nvPr>
            <p:ph type="title"/>
          </p:nvPr>
        </p:nvSpPr>
        <p:spPr>
          <a:xfrm>
            <a:off x="179512" y="404664"/>
            <a:ext cx="8136904" cy="457273"/>
          </a:xfrm>
        </p:spPr>
        <p:txBody>
          <a:bodyPr>
            <a:normAutofit fontScale="90000"/>
          </a:bodyPr>
          <a:lstStyle/>
          <a:p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Multiplication</a:t>
            </a:r>
            <a:endParaRPr 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48313"/>
            <a:ext cx="6390224" cy="4360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788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Başlık"/>
          <p:cNvSpPr>
            <a:spLocks noGrp="1"/>
          </p:cNvSpPr>
          <p:nvPr>
            <p:ph type="title"/>
          </p:nvPr>
        </p:nvSpPr>
        <p:spPr>
          <a:xfrm>
            <a:off x="179512" y="84380"/>
            <a:ext cx="8136904" cy="457273"/>
          </a:xfrm>
        </p:spPr>
        <p:txBody>
          <a:bodyPr>
            <a:normAutofit fontScale="90000"/>
          </a:bodyPr>
          <a:lstStyle/>
          <a:p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Multiplication</a:t>
            </a:r>
            <a:endParaRPr 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06" y="620688"/>
            <a:ext cx="6800862" cy="373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360" y="4365104"/>
            <a:ext cx="6344984" cy="229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777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Başlık"/>
          <p:cNvSpPr>
            <a:spLocks noGrp="1"/>
          </p:cNvSpPr>
          <p:nvPr>
            <p:ph type="title"/>
          </p:nvPr>
        </p:nvSpPr>
        <p:spPr>
          <a:xfrm>
            <a:off x="179512" y="12372"/>
            <a:ext cx="8136904" cy="1256388"/>
          </a:xfrm>
        </p:spPr>
        <p:txBody>
          <a:bodyPr>
            <a:normAutofit/>
          </a:bodyPr>
          <a:lstStyle/>
          <a:p>
            <a:r>
              <a:rPr lang="tr-TR" sz="3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</a:t>
            </a:r>
            <a:r>
              <a:rPr lang="tr-TR" sz="3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Division</a:t>
            </a:r>
            <a:r>
              <a:rPr lang="tr-TR" sz="3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tr-T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r-TR" sz="2800" dirty="0" err="1" smtClean="0"/>
              <a:t>more</a:t>
            </a:r>
            <a:r>
              <a:rPr lang="tr-TR" sz="2800" dirty="0" smtClean="0"/>
              <a:t> </a:t>
            </a:r>
            <a:r>
              <a:rPr lang="tr-TR" sz="2800" dirty="0" err="1" smtClean="0"/>
              <a:t>complex</a:t>
            </a:r>
            <a:endParaRPr lang="en-US" sz="2800" dirty="0"/>
          </a:p>
        </p:txBody>
      </p:sp>
      <p:sp>
        <p:nvSpPr>
          <p:cNvPr id="3" name="1 Başlık"/>
          <p:cNvSpPr txBox="1">
            <a:spLocks/>
          </p:cNvSpPr>
          <p:nvPr/>
        </p:nvSpPr>
        <p:spPr>
          <a:xfrm>
            <a:off x="179512" y="1268760"/>
            <a:ext cx="8784976" cy="3672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tr-TR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Identity </a:t>
            </a:r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</a:t>
            </a:r>
            <a:r>
              <a:rPr lang="tr-TR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(im)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Square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matrix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–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the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diagonal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elements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are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1’s,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and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the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rest of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the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elements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are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0’s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tr-TR" sz="2400" dirty="0" smtClean="0">
                <a:ea typeface="Verdana" pitchFamily="34" charset="0"/>
                <a:cs typeface="Verdana" pitchFamily="34" charset="0"/>
              </a:rPr>
              <a:t>Can be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created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with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</a:t>
            </a:r>
            <a:r>
              <a:rPr lang="tr-TR" sz="24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eye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command</a:t>
            </a:r>
            <a:endParaRPr lang="tr-TR" sz="2400" dirty="0">
              <a:ea typeface="Verdana" pitchFamily="34" charset="0"/>
              <a:cs typeface="Verdana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When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the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im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multiplies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another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matrix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(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or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vector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),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that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matrix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(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or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vector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) is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unchanged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This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is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equivalent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to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multiplying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a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scalar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</a:t>
            </a:r>
            <a:r>
              <a:rPr lang="tr-TR" sz="2400" dirty="0" err="1" smtClean="0">
                <a:ea typeface="Verdana" pitchFamily="34" charset="0"/>
                <a:cs typeface="Verdana" pitchFamily="34" charset="0"/>
              </a:rPr>
              <a:t>by</a:t>
            </a:r>
            <a:r>
              <a:rPr lang="tr-TR" sz="2400" dirty="0" smtClean="0">
                <a:ea typeface="Verdana" pitchFamily="34" charset="0"/>
                <a:cs typeface="Verdana" pitchFamily="34" charset="0"/>
              </a:rPr>
              <a:t> 1.     </a:t>
            </a:r>
            <a:endParaRPr lang="en-US" sz="2400" dirty="0"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4" t="6047" r="38251" b="46977"/>
          <a:stretch/>
        </p:blipFill>
        <p:spPr>
          <a:xfrm>
            <a:off x="971600" y="5193368"/>
            <a:ext cx="2751450" cy="1488352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5" t="6699" r="2965" b="44991"/>
          <a:stretch/>
        </p:blipFill>
        <p:spPr>
          <a:xfrm>
            <a:off x="4499993" y="5193368"/>
            <a:ext cx="3612005" cy="15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8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67544" y="231229"/>
            <a:ext cx="8136904" cy="605483"/>
          </a:xfrm>
        </p:spPr>
        <p:txBody>
          <a:bodyPr>
            <a:normAutofit/>
          </a:bodyPr>
          <a:lstStyle/>
          <a:p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Dimensional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tr-TR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Vector</a:t>
            </a:r>
            <a:r>
              <a:rPr lang="tr-TR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GB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Metin kutusu 6"/>
          <p:cNvSpPr txBox="1"/>
          <p:nvPr/>
        </p:nvSpPr>
        <p:spPr>
          <a:xfrm>
            <a:off x="251520" y="1679323"/>
            <a:ext cx="8568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sz="2200" b="1" smtClean="0">
                <a:solidFill>
                  <a:srgbClr val="7030A0"/>
                </a:solidFill>
              </a:rPr>
              <a:t>In MATLAB, a vector is created by assigning the elements of the vector to a variable </a:t>
            </a:r>
            <a:r>
              <a:rPr lang="en-US" sz="2200" smtClean="0">
                <a:sym typeface="Wingdings" pitchFamily="2" charset="2"/>
              </a:rPr>
              <a:t> </a:t>
            </a:r>
            <a:r>
              <a:rPr lang="en-US" sz="2000" smtClean="0">
                <a:sym typeface="Wingdings" pitchFamily="2" charset="2"/>
              </a:rPr>
              <a:t>can be done in different ways depending on the source of the info that is used for the elements of the vector. </a:t>
            </a:r>
            <a:endParaRPr lang="en-US" sz="2000"/>
          </a:p>
        </p:txBody>
      </p:sp>
      <p:sp>
        <p:nvSpPr>
          <p:cNvPr id="8" name="Metin kutusu 7"/>
          <p:cNvSpPr txBox="1"/>
          <p:nvPr/>
        </p:nvSpPr>
        <p:spPr>
          <a:xfrm>
            <a:off x="251520" y="3019599"/>
            <a:ext cx="8568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sz="2200" b="1" dirty="0" smtClean="0">
                <a:solidFill>
                  <a:schemeClr val="accent2">
                    <a:lumMod val="75000"/>
                  </a:schemeClr>
                </a:solidFill>
              </a:rPr>
              <a:t>When a vector contains specific numbers that are known (</a:t>
            </a:r>
            <a:r>
              <a:rPr lang="en-US" sz="2200" b="1" dirty="0" err="1" smtClean="0">
                <a:solidFill>
                  <a:schemeClr val="accent2">
                    <a:lumMod val="75000"/>
                  </a:schemeClr>
                </a:solidFill>
              </a:rPr>
              <a:t>e.g.coordinates</a:t>
            </a:r>
            <a:r>
              <a:rPr lang="en-US" sz="2200" b="1" dirty="0" smtClean="0">
                <a:solidFill>
                  <a:schemeClr val="accent2">
                    <a:lumMod val="75000"/>
                  </a:schemeClr>
                </a:solidFill>
              </a:rPr>
              <a:t> of point A), the value of each element is entered directly.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251520" y="4387751"/>
            <a:ext cx="8568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q"/>
            </a:pPr>
            <a:r>
              <a:rPr lang="en-US" sz="2200" b="1" smtClean="0">
                <a:solidFill>
                  <a:schemeClr val="tx2">
                    <a:lumMod val="75000"/>
                  </a:schemeClr>
                </a:solidFill>
              </a:rPr>
              <a:t>Each element can also be a mathematical expression that can include predefined variables, numbers and functions.</a:t>
            </a:r>
            <a:endParaRPr lang="en-US" sz="200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55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Başlık"/>
          <p:cNvSpPr>
            <a:spLocks noGrp="1"/>
          </p:cNvSpPr>
          <p:nvPr>
            <p:ph type="title"/>
          </p:nvPr>
        </p:nvSpPr>
        <p:spPr>
          <a:xfrm>
            <a:off x="179512" y="300404"/>
            <a:ext cx="8136904" cy="1256388"/>
          </a:xfrm>
        </p:spPr>
        <p:txBody>
          <a:bodyPr>
            <a:normAutofit/>
          </a:bodyPr>
          <a:lstStyle/>
          <a:p>
            <a:r>
              <a:rPr lang="tr-TR" sz="3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</a:t>
            </a:r>
            <a:r>
              <a:rPr lang="tr-TR" sz="3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Division</a:t>
            </a:r>
            <a:r>
              <a:rPr lang="tr-TR" sz="3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tr-TR" sz="3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Inverse</a:t>
            </a:r>
            <a:r>
              <a:rPr lang="tr-TR" sz="3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a </a:t>
            </a:r>
            <a:r>
              <a:rPr lang="tr-TR" sz="3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</a:t>
            </a:r>
            <a:r>
              <a:rPr lang="tr-TR" sz="3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tr-T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800" dirty="0"/>
          </a:p>
        </p:txBody>
      </p:sp>
      <p:sp>
        <p:nvSpPr>
          <p:cNvPr id="11" name="Metin kutusu 10"/>
          <p:cNvSpPr txBox="1"/>
          <p:nvPr/>
        </p:nvSpPr>
        <p:spPr>
          <a:xfrm>
            <a:off x="251520" y="1105694"/>
            <a:ext cx="413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tr-TR" dirty="0" err="1" smtClean="0"/>
              <a:t>Matrix</a:t>
            </a:r>
            <a:r>
              <a:rPr lang="tr-TR" dirty="0" smtClean="0"/>
              <a:t> A</a:t>
            </a:r>
            <a:r>
              <a:rPr lang="tr-TR" baseline="30000" dirty="0" smtClean="0"/>
              <a:t>-1</a:t>
            </a:r>
            <a:r>
              <a:rPr lang="tr-TR" dirty="0" smtClean="0"/>
              <a:t> is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inverse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matrix</a:t>
            </a:r>
            <a:r>
              <a:rPr lang="tr-TR" dirty="0" smtClean="0"/>
              <a:t> A</a:t>
            </a:r>
            <a:endParaRPr lang="tr-TR" dirty="0"/>
          </a:p>
        </p:txBody>
      </p:sp>
      <p:sp>
        <p:nvSpPr>
          <p:cNvPr id="12" name="Metin kutusu 11"/>
          <p:cNvSpPr txBox="1"/>
          <p:nvPr/>
        </p:nvSpPr>
        <p:spPr>
          <a:xfrm>
            <a:off x="251520" y="1475492"/>
            <a:ext cx="6636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tr-TR" dirty="0" err="1" smtClean="0"/>
              <a:t>When</a:t>
            </a:r>
            <a:r>
              <a:rPr lang="tr-TR" dirty="0" smtClean="0"/>
              <a:t> 2 </a:t>
            </a:r>
            <a:r>
              <a:rPr lang="tr-TR" dirty="0" err="1" smtClean="0"/>
              <a:t>matrices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multiplied</a:t>
            </a:r>
            <a:r>
              <a:rPr lang="tr-TR" dirty="0" smtClean="0"/>
              <a:t>,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product</a:t>
            </a:r>
            <a:r>
              <a:rPr lang="tr-TR" dirty="0" smtClean="0"/>
              <a:t> is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identity</a:t>
            </a:r>
            <a:r>
              <a:rPr lang="tr-TR" dirty="0" smtClean="0"/>
              <a:t> </a:t>
            </a:r>
            <a:r>
              <a:rPr lang="tr-TR" dirty="0" err="1" smtClean="0"/>
              <a:t>matrix</a:t>
            </a:r>
            <a:endParaRPr lang="tr-TR" dirty="0"/>
          </a:p>
        </p:txBody>
      </p:sp>
      <p:sp>
        <p:nvSpPr>
          <p:cNvPr id="13" name="Metin kutusu 12"/>
          <p:cNvSpPr txBox="1"/>
          <p:nvPr/>
        </p:nvSpPr>
        <p:spPr>
          <a:xfrm>
            <a:off x="251520" y="1854349"/>
            <a:ext cx="783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tr-TR" dirty="0" err="1" smtClean="0"/>
              <a:t>Both</a:t>
            </a:r>
            <a:r>
              <a:rPr lang="tr-TR" dirty="0" smtClean="0"/>
              <a:t> </a:t>
            </a:r>
            <a:r>
              <a:rPr lang="tr-TR" dirty="0" err="1" smtClean="0"/>
              <a:t>matrices</a:t>
            </a:r>
            <a:r>
              <a:rPr lang="tr-TR" dirty="0" smtClean="0"/>
              <a:t> </a:t>
            </a:r>
            <a:r>
              <a:rPr lang="tr-TR" dirty="0" err="1" smtClean="0"/>
              <a:t>must</a:t>
            </a:r>
            <a:r>
              <a:rPr lang="tr-TR" dirty="0" smtClean="0"/>
              <a:t> be </a:t>
            </a:r>
            <a:r>
              <a:rPr lang="tr-TR" dirty="0" err="1" smtClean="0"/>
              <a:t>square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multiplication</a:t>
            </a:r>
            <a:r>
              <a:rPr lang="tr-TR" dirty="0" smtClean="0"/>
              <a:t> </a:t>
            </a:r>
            <a:r>
              <a:rPr lang="tr-TR" dirty="0" err="1" smtClean="0"/>
              <a:t>order</a:t>
            </a:r>
            <a:r>
              <a:rPr lang="tr-TR" dirty="0" smtClean="0"/>
              <a:t> can be AA</a:t>
            </a:r>
            <a:r>
              <a:rPr lang="tr-TR" baseline="30000" dirty="0" smtClean="0"/>
              <a:t>-1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A</a:t>
            </a:r>
            <a:r>
              <a:rPr lang="tr-TR" baseline="30000" dirty="0" smtClean="0"/>
              <a:t>-1</a:t>
            </a:r>
            <a:r>
              <a:rPr lang="tr-TR" dirty="0" smtClean="0"/>
              <a:t>A</a:t>
            </a:r>
            <a:endParaRPr lang="tr-TR" baseline="30000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3313963" y="2267580"/>
            <a:ext cx="161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AA</a:t>
            </a:r>
            <a:r>
              <a:rPr lang="tr-TR" baseline="30000" dirty="0" smtClean="0"/>
              <a:t>-1</a:t>
            </a:r>
            <a:r>
              <a:rPr lang="tr-TR" dirty="0" smtClean="0"/>
              <a:t> = A</a:t>
            </a:r>
            <a:r>
              <a:rPr lang="tr-TR" baseline="30000" dirty="0" smtClean="0"/>
              <a:t>-1</a:t>
            </a:r>
            <a:r>
              <a:rPr lang="tr-TR" dirty="0" smtClean="0"/>
              <a:t>A</a:t>
            </a:r>
            <a:r>
              <a:rPr lang="tr-TR" baseline="30000" dirty="0" smtClean="0"/>
              <a:t> </a:t>
            </a:r>
            <a:r>
              <a:rPr lang="tr-TR" dirty="0" smtClean="0"/>
              <a:t> = 1</a:t>
            </a:r>
            <a:endParaRPr lang="tr-TR" dirty="0"/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80928"/>
            <a:ext cx="4048125" cy="619125"/>
          </a:xfrm>
          <a:prstGeom prst="rect">
            <a:avLst/>
          </a:prstGeom>
        </p:spPr>
      </p:pic>
      <p:pic>
        <p:nvPicPr>
          <p:cNvPr id="17" name="Resim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464" y="3645024"/>
            <a:ext cx="3267075" cy="1219200"/>
          </a:xfrm>
          <a:prstGeom prst="rect">
            <a:avLst/>
          </a:prstGeom>
        </p:spPr>
      </p:pic>
      <p:sp>
        <p:nvSpPr>
          <p:cNvPr id="18" name="Metin kutusu 17"/>
          <p:cNvSpPr txBox="1"/>
          <p:nvPr/>
        </p:nvSpPr>
        <p:spPr>
          <a:xfrm>
            <a:off x="323528" y="5517232"/>
            <a:ext cx="5710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tr-TR" sz="2400" dirty="0" err="1" smtClean="0"/>
              <a:t>Command</a:t>
            </a:r>
            <a:r>
              <a:rPr lang="tr-TR" sz="2400" dirty="0" smtClean="0"/>
              <a:t> </a:t>
            </a:r>
            <a:r>
              <a:rPr lang="tr-TR" sz="2400" dirty="0" err="1" smtClean="0"/>
              <a:t>for</a:t>
            </a:r>
            <a:r>
              <a:rPr lang="tr-TR" sz="2400" dirty="0" smtClean="0"/>
              <a:t> </a:t>
            </a:r>
            <a:r>
              <a:rPr lang="tr-TR" sz="2400" dirty="0" err="1" smtClean="0"/>
              <a:t>inverse</a:t>
            </a:r>
            <a:r>
              <a:rPr lang="tr-TR" sz="2400" dirty="0" smtClean="0"/>
              <a:t> of a </a:t>
            </a:r>
            <a:r>
              <a:rPr lang="tr-TR" sz="2400" dirty="0" err="1" smtClean="0"/>
              <a:t>matrix</a:t>
            </a:r>
            <a:r>
              <a:rPr lang="tr-TR" sz="2400" dirty="0" smtClean="0"/>
              <a:t> is </a:t>
            </a:r>
            <a:r>
              <a:rPr lang="tr-TR" sz="2400" b="1" dirty="0" err="1">
                <a:solidFill>
                  <a:srgbClr val="00B0F0"/>
                </a:solidFill>
              </a:rPr>
              <a:t>i</a:t>
            </a:r>
            <a:r>
              <a:rPr lang="tr-TR" sz="2400" b="1" dirty="0" err="1" smtClean="0">
                <a:solidFill>
                  <a:srgbClr val="00B0F0"/>
                </a:solidFill>
              </a:rPr>
              <a:t>nv</a:t>
            </a:r>
            <a:r>
              <a:rPr lang="tr-TR" sz="2400" b="1" dirty="0" smtClean="0">
                <a:solidFill>
                  <a:srgbClr val="00B0F0"/>
                </a:solidFill>
              </a:rPr>
              <a:t>(A)</a:t>
            </a:r>
            <a:endParaRPr lang="tr-TR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11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Başlık"/>
          <p:cNvSpPr>
            <a:spLocks noGrp="1"/>
          </p:cNvSpPr>
          <p:nvPr>
            <p:ph type="title"/>
          </p:nvPr>
        </p:nvSpPr>
        <p:spPr>
          <a:xfrm>
            <a:off x="179512" y="300404"/>
            <a:ext cx="8136904" cy="1256388"/>
          </a:xfrm>
        </p:spPr>
        <p:txBody>
          <a:bodyPr>
            <a:normAutofit/>
          </a:bodyPr>
          <a:lstStyle/>
          <a:p>
            <a:r>
              <a:rPr lang="tr-TR" sz="3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</a:t>
            </a:r>
            <a:r>
              <a:rPr lang="tr-TR" sz="3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Division</a:t>
            </a:r>
            <a:r>
              <a:rPr lang="tr-TR" sz="3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tr-TR" sz="3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Inverse</a:t>
            </a:r>
            <a:r>
              <a:rPr lang="tr-TR" sz="3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a </a:t>
            </a:r>
            <a:r>
              <a:rPr lang="tr-TR" sz="3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Matrix</a:t>
            </a:r>
            <a:r>
              <a:rPr lang="tr-TR" sz="3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tr-T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4716000" cy="2836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45" y="3885431"/>
            <a:ext cx="4716000" cy="959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085184"/>
            <a:ext cx="8142922" cy="69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890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Başlık"/>
          <p:cNvSpPr>
            <a:spLocks noGrp="1"/>
          </p:cNvSpPr>
          <p:nvPr>
            <p:ph type="title"/>
          </p:nvPr>
        </p:nvSpPr>
        <p:spPr>
          <a:xfrm>
            <a:off x="179512" y="300404"/>
            <a:ext cx="8136904" cy="1256388"/>
          </a:xfrm>
        </p:spPr>
        <p:txBody>
          <a:bodyPr>
            <a:normAutofit/>
          </a:bodyPr>
          <a:lstStyle/>
          <a:p>
            <a:r>
              <a:rPr lang="tr-TR" sz="3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</a:t>
            </a:r>
            <a:r>
              <a:rPr lang="tr-TR" sz="3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Division</a:t>
            </a:r>
            <a:r>
              <a:rPr lang="tr-TR" sz="3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tr-TR" sz="3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Determinants</a:t>
            </a:r>
            <a:r>
              <a:rPr lang="tr-T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tr-T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39" y="1556792"/>
            <a:ext cx="7525714" cy="2015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Metin kutusu 14"/>
          <p:cNvSpPr txBox="1"/>
          <p:nvPr/>
        </p:nvSpPr>
        <p:spPr>
          <a:xfrm>
            <a:off x="323528" y="3933056"/>
            <a:ext cx="472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tr-TR" sz="2400" dirty="0" err="1" smtClean="0"/>
              <a:t>Command</a:t>
            </a:r>
            <a:r>
              <a:rPr lang="tr-TR" sz="2400" dirty="0" smtClean="0"/>
              <a:t> </a:t>
            </a:r>
            <a:r>
              <a:rPr lang="tr-TR" sz="2400" dirty="0" err="1" smtClean="0"/>
              <a:t>for</a:t>
            </a:r>
            <a:r>
              <a:rPr lang="tr-TR" sz="2400" dirty="0" smtClean="0"/>
              <a:t> determinant is </a:t>
            </a:r>
            <a:r>
              <a:rPr lang="tr-TR" sz="2400" b="1" dirty="0" err="1" smtClean="0">
                <a:solidFill>
                  <a:srgbClr val="00B0F0"/>
                </a:solidFill>
              </a:rPr>
              <a:t>det</a:t>
            </a:r>
            <a:endParaRPr lang="tr-TR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77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Başlık"/>
          <p:cNvSpPr>
            <a:spLocks noGrp="1"/>
          </p:cNvSpPr>
          <p:nvPr>
            <p:ph type="title"/>
          </p:nvPr>
        </p:nvSpPr>
        <p:spPr>
          <a:xfrm>
            <a:off x="179512" y="-243408"/>
            <a:ext cx="8136904" cy="1256388"/>
          </a:xfrm>
        </p:spPr>
        <p:txBody>
          <a:bodyPr>
            <a:normAutofit/>
          </a:bodyPr>
          <a:lstStyle/>
          <a:p>
            <a:r>
              <a:rPr lang="tr-TR" sz="3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</a:t>
            </a:r>
            <a:r>
              <a:rPr lang="tr-TR" sz="3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Division</a:t>
            </a:r>
            <a:r>
              <a:rPr lang="tr-TR" sz="3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tr-TR" sz="3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</a:t>
            </a:r>
            <a:r>
              <a:rPr lang="tr-TR" sz="3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tr-TR" sz="3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Right </a:t>
            </a:r>
            <a:r>
              <a:rPr lang="tr-TR" sz="3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Divisions</a:t>
            </a:r>
            <a:endParaRPr lang="en-US" sz="2800" dirty="0"/>
          </a:p>
        </p:txBody>
      </p:sp>
      <p:sp>
        <p:nvSpPr>
          <p:cNvPr id="6" name="1 Başlık"/>
          <p:cNvSpPr txBox="1">
            <a:spLocks/>
          </p:cNvSpPr>
          <p:nvPr/>
        </p:nvSpPr>
        <p:spPr>
          <a:xfrm>
            <a:off x="179512" y="476672"/>
            <a:ext cx="8136904" cy="1256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u="sng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</a:t>
            </a:r>
            <a:r>
              <a:rPr lang="tr-TR" sz="3200" b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u="sng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Division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\</a:t>
            </a:r>
            <a:endParaRPr lang="en-US" sz="3200" dirty="0"/>
          </a:p>
        </p:txBody>
      </p:sp>
      <p:sp>
        <p:nvSpPr>
          <p:cNvPr id="2" name="Metin kutusu 1"/>
          <p:cNvSpPr txBox="1"/>
          <p:nvPr/>
        </p:nvSpPr>
        <p:spPr>
          <a:xfrm>
            <a:off x="395536" y="1442822"/>
            <a:ext cx="633670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dirty="0" err="1" smtClean="0"/>
              <a:t>Used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solve</a:t>
            </a:r>
            <a:r>
              <a:rPr lang="tr-TR" dirty="0" smtClean="0"/>
              <a:t> AX = B    (X </a:t>
            </a:r>
            <a:r>
              <a:rPr lang="tr-TR" dirty="0" err="1" smtClean="0"/>
              <a:t>and</a:t>
            </a:r>
            <a:r>
              <a:rPr lang="tr-TR" dirty="0" smtClean="0"/>
              <a:t> B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column</a:t>
            </a:r>
            <a:r>
              <a:rPr lang="tr-TR" dirty="0" smtClean="0"/>
              <a:t> </a:t>
            </a:r>
            <a:r>
              <a:rPr lang="tr-TR" dirty="0" err="1" smtClean="0"/>
              <a:t>vectors</a:t>
            </a:r>
            <a:r>
              <a:rPr lang="tr-T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tr-TR" dirty="0" smtClean="0"/>
              <a:t>A</a:t>
            </a:r>
            <a:r>
              <a:rPr lang="tr-TR" baseline="30000" dirty="0" smtClean="0"/>
              <a:t>-1</a:t>
            </a:r>
            <a:r>
              <a:rPr lang="tr-TR" dirty="0" smtClean="0"/>
              <a:t>AX = A</a:t>
            </a:r>
            <a:r>
              <a:rPr lang="tr-TR" baseline="30000" dirty="0" smtClean="0"/>
              <a:t>-1</a:t>
            </a:r>
            <a:r>
              <a:rPr lang="tr-TR" dirty="0" smtClean="0"/>
              <a:t>B</a:t>
            </a:r>
          </a:p>
          <a:p>
            <a:pPr>
              <a:lnSpc>
                <a:spcPct val="150000"/>
              </a:lnSpc>
            </a:pPr>
            <a:r>
              <a:rPr lang="tr-TR" dirty="0"/>
              <a:t>A</a:t>
            </a:r>
            <a:r>
              <a:rPr lang="tr-TR" baseline="30000" dirty="0"/>
              <a:t>-1</a:t>
            </a:r>
            <a:r>
              <a:rPr lang="tr-TR" dirty="0"/>
              <a:t>AX = </a:t>
            </a:r>
            <a:r>
              <a:rPr lang="tr-TR" dirty="0" smtClean="0"/>
              <a:t>IX = X</a:t>
            </a:r>
          </a:p>
          <a:p>
            <a:pPr>
              <a:lnSpc>
                <a:spcPct val="150000"/>
              </a:lnSpc>
            </a:pPr>
            <a:r>
              <a:rPr lang="tr-TR" dirty="0" smtClean="0"/>
              <a:t>The </a:t>
            </a:r>
            <a:r>
              <a:rPr lang="tr-TR" dirty="0" err="1" smtClean="0"/>
              <a:t>solution</a:t>
            </a:r>
            <a:r>
              <a:rPr lang="tr-TR" dirty="0" smtClean="0"/>
              <a:t> of AX = B is X = A</a:t>
            </a:r>
            <a:r>
              <a:rPr lang="tr-TR" baseline="30000" dirty="0" smtClean="0"/>
              <a:t>-1</a:t>
            </a:r>
            <a:r>
              <a:rPr lang="tr-TR" dirty="0" smtClean="0"/>
              <a:t>B </a:t>
            </a:r>
          </a:p>
          <a:p>
            <a:pPr>
              <a:lnSpc>
                <a:spcPct val="150000"/>
              </a:lnSpc>
            </a:pPr>
            <a:r>
              <a:rPr lang="tr-TR" dirty="0" err="1" smtClean="0"/>
              <a:t>In</a:t>
            </a:r>
            <a:r>
              <a:rPr lang="tr-TR" dirty="0" smtClean="0"/>
              <a:t> MATLAB,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last</a:t>
            </a:r>
            <a:r>
              <a:rPr lang="tr-TR" dirty="0" smtClean="0"/>
              <a:t> </a:t>
            </a:r>
            <a:r>
              <a:rPr lang="tr-TR" dirty="0" err="1" smtClean="0"/>
              <a:t>eqn</a:t>
            </a:r>
            <a:r>
              <a:rPr lang="tr-TR" dirty="0" smtClean="0"/>
              <a:t> can be </a:t>
            </a:r>
            <a:r>
              <a:rPr lang="tr-TR" dirty="0" err="1" smtClean="0"/>
              <a:t>written</a:t>
            </a:r>
            <a:r>
              <a:rPr lang="tr-TR" dirty="0" smtClean="0"/>
              <a:t> as X = A\B</a:t>
            </a:r>
            <a:endParaRPr lang="tr-TR" dirty="0"/>
          </a:p>
          <a:p>
            <a:pPr>
              <a:lnSpc>
                <a:spcPct val="150000"/>
              </a:lnSpc>
            </a:pPr>
            <a:endParaRPr lang="tr-TR" baseline="30000" dirty="0"/>
          </a:p>
        </p:txBody>
      </p:sp>
      <p:sp>
        <p:nvSpPr>
          <p:cNvPr id="8" name="1 Başlık"/>
          <p:cNvSpPr txBox="1">
            <a:spLocks/>
          </p:cNvSpPr>
          <p:nvPr/>
        </p:nvSpPr>
        <p:spPr>
          <a:xfrm>
            <a:off x="179512" y="3284984"/>
            <a:ext cx="8136904" cy="1256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u="sng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 </a:t>
            </a:r>
            <a:r>
              <a:rPr lang="tr-TR" sz="3200" b="1" u="sng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Division</a:t>
            </a:r>
            <a:r>
              <a:rPr lang="tr-TR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/</a:t>
            </a:r>
            <a:endParaRPr lang="en-US" sz="3200" dirty="0"/>
          </a:p>
        </p:txBody>
      </p:sp>
      <p:sp>
        <p:nvSpPr>
          <p:cNvPr id="9" name="Metin kutusu 8"/>
          <p:cNvSpPr txBox="1"/>
          <p:nvPr/>
        </p:nvSpPr>
        <p:spPr>
          <a:xfrm>
            <a:off x="395536" y="4150528"/>
            <a:ext cx="63367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dirty="0" err="1" smtClean="0"/>
              <a:t>Used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solve</a:t>
            </a:r>
            <a:r>
              <a:rPr lang="tr-TR" dirty="0" smtClean="0"/>
              <a:t> XC = D    (X </a:t>
            </a:r>
            <a:r>
              <a:rPr lang="tr-TR" dirty="0" err="1" smtClean="0"/>
              <a:t>and</a:t>
            </a:r>
            <a:r>
              <a:rPr lang="tr-TR" dirty="0" smtClean="0"/>
              <a:t> D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row</a:t>
            </a:r>
            <a:r>
              <a:rPr lang="tr-TR" dirty="0" smtClean="0"/>
              <a:t> </a:t>
            </a:r>
            <a:r>
              <a:rPr lang="tr-TR" dirty="0" err="1" smtClean="0"/>
              <a:t>vectors</a:t>
            </a:r>
            <a:r>
              <a:rPr lang="tr-T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tr-TR" dirty="0" smtClean="0"/>
              <a:t>X.CC</a:t>
            </a:r>
            <a:r>
              <a:rPr lang="tr-TR" baseline="30000" dirty="0" smtClean="0"/>
              <a:t>-1</a:t>
            </a:r>
            <a:r>
              <a:rPr lang="tr-TR" dirty="0" smtClean="0"/>
              <a:t> = D.C</a:t>
            </a:r>
            <a:r>
              <a:rPr lang="tr-TR" baseline="30000" dirty="0" smtClean="0"/>
              <a:t>-1</a:t>
            </a:r>
          </a:p>
          <a:p>
            <a:pPr>
              <a:lnSpc>
                <a:spcPct val="150000"/>
              </a:lnSpc>
            </a:pPr>
            <a:r>
              <a:rPr lang="tr-TR" dirty="0" smtClean="0"/>
              <a:t>X = </a:t>
            </a:r>
            <a:r>
              <a:rPr lang="tr-TR" dirty="0"/>
              <a:t>D.C</a:t>
            </a:r>
            <a:r>
              <a:rPr lang="tr-TR" baseline="30000" dirty="0"/>
              <a:t>-1</a:t>
            </a:r>
            <a:endParaRPr lang="tr-TR" dirty="0"/>
          </a:p>
          <a:p>
            <a:pPr>
              <a:lnSpc>
                <a:spcPct val="150000"/>
              </a:lnSpc>
            </a:pPr>
            <a:r>
              <a:rPr lang="tr-TR" dirty="0" err="1" smtClean="0"/>
              <a:t>In</a:t>
            </a:r>
            <a:r>
              <a:rPr lang="tr-TR" dirty="0" smtClean="0"/>
              <a:t> MATLAB,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last</a:t>
            </a:r>
            <a:r>
              <a:rPr lang="tr-TR" dirty="0" smtClean="0"/>
              <a:t> </a:t>
            </a:r>
            <a:r>
              <a:rPr lang="tr-TR" dirty="0" err="1" smtClean="0"/>
              <a:t>eqn</a:t>
            </a:r>
            <a:r>
              <a:rPr lang="tr-TR" dirty="0" smtClean="0"/>
              <a:t> can be </a:t>
            </a:r>
            <a:r>
              <a:rPr lang="tr-TR" dirty="0" err="1" smtClean="0"/>
              <a:t>written</a:t>
            </a:r>
            <a:r>
              <a:rPr lang="tr-TR" dirty="0" smtClean="0"/>
              <a:t> as X = D/C</a:t>
            </a:r>
            <a:endParaRPr lang="tr-TR" dirty="0"/>
          </a:p>
          <a:p>
            <a:pPr>
              <a:lnSpc>
                <a:spcPct val="150000"/>
              </a:lnSpc>
            </a:pPr>
            <a:endParaRPr lang="tr-TR" baseline="30000" dirty="0"/>
          </a:p>
        </p:txBody>
      </p:sp>
    </p:spTree>
    <p:extLst>
      <p:ext uri="{BB962C8B-B14F-4D97-AF65-F5344CB8AC3E}">
        <p14:creationId xmlns:p14="http://schemas.microsoft.com/office/powerpoint/2010/main" val="73038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Başlık"/>
          <p:cNvSpPr>
            <a:spLocks noGrp="1"/>
          </p:cNvSpPr>
          <p:nvPr>
            <p:ph type="title"/>
          </p:nvPr>
        </p:nvSpPr>
        <p:spPr>
          <a:xfrm>
            <a:off x="179512" y="-243408"/>
            <a:ext cx="8136904" cy="1256388"/>
          </a:xfrm>
        </p:spPr>
        <p:txBody>
          <a:bodyPr>
            <a:normAutofit/>
          </a:bodyPr>
          <a:lstStyle/>
          <a:p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endParaRPr lang="en-US" sz="2800" dirty="0"/>
          </a:p>
        </p:txBody>
      </p:sp>
      <p:sp>
        <p:nvSpPr>
          <p:cNvPr id="3" name="Metin kutusu 2"/>
          <p:cNvSpPr txBox="1"/>
          <p:nvPr/>
        </p:nvSpPr>
        <p:spPr>
          <a:xfrm>
            <a:off x="328861" y="645071"/>
            <a:ext cx="851180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600" dirty="0" err="1" smtClean="0"/>
              <a:t>Use</a:t>
            </a:r>
            <a:r>
              <a:rPr lang="tr-TR" sz="2600" dirty="0" smtClean="0"/>
              <a:t> </a:t>
            </a:r>
            <a:r>
              <a:rPr lang="tr-TR" sz="2600" dirty="0" err="1" smtClean="0"/>
              <a:t>matrix</a:t>
            </a:r>
            <a:r>
              <a:rPr lang="tr-TR" sz="2600" dirty="0" smtClean="0"/>
              <a:t> </a:t>
            </a:r>
            <a:r>
              <a:rPr lang="tr-TR" sz="2600" dirty="0" err="1" smtClean="0"/>
              <a:t>operations</a:t>
            </a:r>
            <a:r>
              <a:rPr lang="tr-TR" sz="2600" dirty="0" smtClean="0"/>
              <a:t> </a:t>
            </a:r>
            <a:r>
              <a:rPr lang="tr-TR" sz="2600" dirty="0" err="1" smtClean="0"/>
              <a:t>to</a:t>
            </a:r>
            <a:r>
              <a:rPr lang="tr-TR" sz="2600" dirty="0" smtClean="0"/>
              <a:t> </a:t>
            </a:r>
            <a:r>
              <a:rPr lang="tr-TR" sz="2600" dirty="0" err="1" smtClean="0"/>
              <a:t>solve</a:t>
            </a:r>
            <a:r>
              <a:rPr lang="tr-TR" sz="2600" dirty="0" smtClean="0"/>
              <a:t> </a:t>
            </a:r>
            <a:r>
              <a:rPr lang="tr-TR" sz="2600" dirty="0" err="1" smtClean="0"/>
              <a:t>the</a:t>
            </a:r>
            <a:r>
              <a:rPr lang="tr-TR" sz="2600" dirty="0" smtClean="0"/>
              <a:t> </a:t>
            </a:r>
            <a:r>
              <a:rPr lang="tr-TR" sz="2600" dirty="0" err="1" smtClean="0"/>
              <a:t>following</a:t>
            </a:r>
            <a:r>
              <a:rPr lang="tr-TR" sz="2600" dirty="0" smtClean="0"/>
              <a:t> </a:t>
            </a:r>
            <a:r>
              <a:rPr lang="tr-TR" sz="2600" dirty="0" err="1" smtClean="0"/>
              <a:t>system</a:t>
            </a:r>
            <a:r>
              <a:rPr lang="tr-TR" sz="2600" dirty="0" smtClean="0"/>
              <a:t> of </a:t>
            </a:r>
            <a:r>
              <a:rPr lang="tr-TR" sz="2600" dirty="0" err="1" smtClean="0"/>
              <a:t>linear</a:t>
            </a:r>
            <a:r>
              <a:rPr lang="tr-TR" sz="2600" dirty="0" smtClean="0"/>
              <a:t> </a:t>
            </a:r>
            <a:r>
              <a:rPr lang="tr-TR" sz="2600" dirty="0" err="1" smtClean="0"/>
              <a:t>equations</a:t>
            </a:r>
            <a:r>
              <a:rPr lang="tr-TR" sz="2600" dirty="0" smtClean="0"/>
              <a:t>.</a:t>
            </a:r>
          </a:p>
          <a:p>
            <a:pPr algn="just"/>
            <a:r>
              <a:rPr lang="tr-TR" sz="2600" dirty="0"/>
              <a:t>	</a:t>
            </a:r>
            <a:r>
              <a:rPr lang="tr-TR" sz="2600" dirty="0" smtClean="0"/>
              <a:t>		4x - 2y + 6z = 8</a:t>
            </a:r>
          </a:p>
          <a:p>
            <a:pPr algn="just"/>
            <a:r>
              <a:rPr lang="tr-TR" sz="2600" dirty="0" smtClean="0"/>
              <a:t>			2x + 8y + 2z = 4</a:t>
            </a:r>
          </a:p>
          <a:p>
            <a:pPr algn="just"/>
            <a:r>
              <a:rPr lang="tr-TR" sz="2600" dirty="0" smtClean="0"/>
              <a:t>			6x + 10y + 3z = 0</a:t>
            </a:r>
            <a:endParaRPr lang="tr-TR" sz="2600" dirty="0"/>
          </a:p>
        </p:txBody>
      </p:sp>
      <p:grpSp>
        <p:nvGrpSpPr>
          <p:cNvPr id="2" name="Grup 1"/>
          <p:cNvGrpSpPr/>
          <p:nvPr/>
        </p:nvGrpSpPr>
        <p:grpSpPr>
          <a:xfrm>
            <a:off x="179512" y="2636912"/>
            <a:ext cx="8136904" cy="4032448"/>
            <a:chOff x="179512" y="2636912"/>
            <a:chExt cx="8136904" cy="4032448"/>
          </a:xfrm>
        </p:grpSpPr>
        <p:sp>
          <p:nvSpPr>
            <p:cNvPr id="10" name="1 Başlık"/>
            <p:cNvSpPr txBox="1">
              <a:spLocks/>
            </p:cNvSpPr>
            <p:nvPr/>
          </p:nvSpPr>
          <p:spPr>
            <a:xfrm>
              <a:off x="179512" y="2636912"/>
              <a:ext cx="8136904" cy="7920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r-TR" sz="2800" b="1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Solution</a:t>
              </a:r>
            </a:p>
            <a:p>
              <a:pPr algn="ctr"/>
              <a:r>
                <a:rPr lang="tr-TR" sz="2800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AX = B </a:t>
              </a:r>
              <a:r>
                <a:rPr lang="tr-TR" sz="2800" b="1" dirty="0" err="1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</a:t>
              </a:r>
              <a:r>
                <a:rPr lang="tr-TR" sz="2800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XC = D</a:t>
              </a:r>
            </a:p>
          </p:txBody>
        </p: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3356992"/>
              <a:ext cx="5925600" cy="1281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520" y="4830176"/>
              <a:ext cx="6724824" cy="1839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607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Başlık"/>
          <p:cNvSpPr txBox="1">
            <a:spLocks/>
          </p:cNvSpPr>
          <p:nvPr/>
        </p:nvSpPr>
        <p:spPr>
          <a:xfrm>
            <a:off x="179512" y="188640"/>
            <a:ext cx="813690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</a:t>
            </a:r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tr-TR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48880"/>
            <a:ext cx="5825968" cy="3288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086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Başlık"/>
          <p:cNvSpPr txBox="1">
            <a:spLocks/>
          </p:cNvSpPr>
          <p:nvPr/>
        </p:nvSpPr>
        <p:spPr>
          <a:xfrm>
            <a:off x="179512" y="188640"/>
            <a:ext cx="813690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</a:t>
            </a:r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</a:t>
            </a:r>
            <a:r>
              <a:rPr lang="tr-TR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Element Operations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47" y="895003"/>
            <a:ext cx="7255312" cy="1287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9088" r="5514" b="17469"/>
          <a:stretch/>
        </p:blipFill>
        <p:spPr bwMode="auto">
          <a:xfrm>
            <a:off x="1239439" y="3012610"/>
            <a:ext cx="6788946" cy="1766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" t="11694" r="9395" b="17793"/>
          <a:stretch/>
        </p:blipFill>
        <p:spPr bwMode="auto">
          <a:xfrm>
            <a:off x="896542" y="4869160"/>
            <a:ext cx="7275858" cy="938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19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Başlık"/>
          <p:cNvSpPr txBox="1">
            <a:spLocks/>
          </p:cNvSpPr>
          <p:nvPr/>
        </p:nvSpPr>
        <p:spPr>
          <a:xfrm>
            <a:off x="179512" y="188640"/>
            <a:ext cx="813690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</a:t>
            </a:r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</a:t>
            </a:r>
            <a:r>
              <a:rPr lang="tr-TR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Element Operations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" r="2195" b="2622"/>
          <a:stretch/>
        </p:blipFill>
        <p:spPr bwMode="auto">
          <a:xfrm>
            <a:off x="1382920" y="1124745"/>
            <a:ext cx="6749636" cy="4466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166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Başlık"/>
          <p:cNvSpPr txBox="1">
            <a:spLocks/>
          </p:cNvSpPr>
          <p:nvPr/>
        </p:nvSpPr>
        <p:spPr>
          <a:xfrm>
            <a:off x="179512" y="188640"/>
            <a:ext cx="813690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</a:t>
            </a:r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</a:t>
            </a:r>
            <a:r>
              <a:rPr lang="tr-TR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Element Operations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052736"/>
            <a:ext cx="4888800" cy="325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528" y="4437112"/>
            <a:ext cx="4687200" cy="2067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004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" t="39167" r="5747" b="7505"/>
          <a:stretch/>
        </p:blipFill>
        <p:spPr bwMode="auto">
          <a:xfrm>
            <a:off x="611560" y="3628334"/>
            <a:ext cx="7933076" cy="224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Metin kutusu 4"/>
          <p:cNvSpPr txBox="1"/>
          <p:nvPr/>
        </p:nvSpPr>
        <p:spPr>
          <a:xfrm>
            <a:off x="328861" y="205696"/>
            <a:ext cx="851180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§"/>
            </a:pPr>
            <a:r>
              <a:rPr lang="en-US" sz="2600" dirty="0" smtClean="0"/>
              <a:t>Element-by-element calculations are very useful for calculating the value of a function at many value of its argument.</a:t>
            </a:r>
          </a:p>
          <a:p>
            <a:pPr marL="457200" indent="-457200" algn="just">
              <a:buFont typeface="Wingdings" pitchFamily="2" charset="2"/>
              <a:buChar char="§"/>
            </a:pPr>
            <a:endParaRPr lang="en-US" sz="2600" dirty="0" smtClean="0"/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2600" dirty="0" smtClean="0"/>
              <a:t>Define a vector that contains values of the independent variable, and then using this vector in element-by-element computations to create a vector in which each element is the corresponding value of the function.</a:t>
            </a:r>
          </a:p>
        </p:txBody>
      </p:sp>
    </p:spTree>
    <p:extLst>
      <p:ext uri="{BB962C8B-B14F-4D97-AF65-F5344CB8AC3E}">
        <p14:creationId xmlns:p14="http://schemas.microsoft.com/office/powerpoint/2010/main" val="323050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86761" y="951309"/>
            <a:ext cx="8705719" cy="60548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a vector from a known list of numbers</a:t>
            </a:r>
            <a:endParaRPr lang="en-US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1881578" y="2780928"/>
            <a:ext cx="5166222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sz="2400" dirty="0" err="1" smtClean="0"/>
              <a:t>variable_name</a:t>
            </a:r>
            <a:r>
              <a:rPr lang="tr-TR" sz="2400" dirty="0" smtClean="0"/>
              <a:t> = [</a:t>
            </a:r>
            <a:r>
              <a:rPr lang="tr-TR" sz="2400" dirty="0" err="1" smtClean="0"/>
              <a:t>type</a:t>
            </a:r>
            <a:r>
              <a:rPr lang="tr-TR" sz="2400" dirty="0" smtClean="0"/>
              <a:t> </a:t>
            </a:r>
            <a:r>
              <a:rPr lang="tr-TR" sz="2400" dirty="0" err="1" smtClean="0"/>
              <a:t>vector</a:t>
            </a:r>
            <a:r>
              <a:rPr lang="tr-TR" sz="2400" dirty="0" smtClean="0"/>
              <a:t> </a:t>
            </a:r>
            <a:r>
              <a:rPr lang="tr-TR" sz="2400" dirty="0" err="1" smtClean="0"/>
              <a:t>elements</a:t>
            </a:r>
            <a:r>
              <a:rPr lang="tr-TR" sz="2400" dirty="0" smtClean="0"/>
              <a:t>]</a:t>
            </a:r>
            <a:endParaRPr lang="tr-TR" sz="2400" dirty="0"/>
          </a:p>
        </p:txBody>
      </p:sp>
      <p:sp>
        <p:nvSpPr>
          <p:cNvPr id="10" name="Metin kutusu 9"/>
          <p:cNvSpPr txBox="1"/>
          <p:nvPr/>
        </p:nvSpPr>
        <p:spPr>
          <a:xfrm>
            <a:off x="186761" y="2093947"/>
            <a:ext cx="8561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tr-TR" sz="2400" dirty="0" smtClean="0"/>
              <a:t>The </a:t>
            </a:r>
            <a:r>
              <a:rPr lang="tr-TR" sz="2400" dirty="0" err="1" smtClean="0"/>
              <a:t>vector</a:t>
            </a:r>
            <a:r>
              <a:rPr lang="tr-TR" sz="2400" dirty="0" smtClean="0"/>
              <a:t> is </a:t>
            </a:r>
            <a:r>
              <a:rPr lang="tr-TR" sz="2400" dirty="0" err="1" smtClean="0"/>
              <a:t>created</a:t>
            </a:r>
            <a:r>
              <a:rPr lang="tr-TR" sz="2400" dirty="0" smtClean="0"/>
              <a:t> </a:t>
            </a:r>
            <a:r>
              <a:rPr lang="tr-TR" sz="2400" dirty="0" err="1" smtClean="0"/>
              <a:t>by</a:t>
            </a:r>
            <a:r>
              <a:rPr lang="tr-TR" sz="2400" dirty="0" smtClean="0"/>
              <a:t> </a:t>
            </a:r>
            <a:r>
              <a:rPr lang="tr-TR" sz="2400" dirty="0" err="1" smtClean="0"/>
              <a:t>typing</a:t>
            </a:r>
            <a:r>
              <a:rPr lang="tr-TR" sz="2400" dirty="0" smtClean="0"/>
              <a:t> </a:t>
            </a:r>
            <a:r>
              <a:rPr lang="tr-TR" sz="2400" dirty="0" err="1" smtClean="0"/>
              <a:t>the</a:t>
            </a:r>
            <a:r>
              <a:rPr lang="tr-TR" sz="2400" dirty="0" smtClean="0"/>
              <a:t> </a:t>
            </a:r>
            <a:r>
              <a:rPr lang="tr-TR" sz="2400" dirty="0" err="1" smtClean="0"/>
              <a:t>elements</a:t>
            </a:r>
            <a:r>
              <a:rPr lang="tr-TR" sz="2400" dirty="0" smtClean="0"/>
              <a:t> (</a:t>
            </a:r>
            <a:r>
              <a:rPr lang="tr-TR" sz="2400" dirty="0" err="1" smtClean="0"/>
              <a:t>numbers</a:t>
            </a:r>
            <a:r>
              <a:rPr lang="tr-TR" sz="2400" dirty="0" smtClean="0"/>
              <a:t>) inside [ ]</a:t>
            </a:r>
            <a:endParaRPr lang="tr-TR" sz="2400" dirty="0"/>
          </a:p>
        </p:txBody>
      </p:sp>
      <p:sp>
        <p:nvSpPr>
          <p:cNvPr id="11" name="Metin kutusu 10"/>
          <p:cNvSpPr txBox="1"/>
          <p:nvPr/>
        </p:nvSpPr>
        <p:spPr>
          <a:xfrm>
            <a:off x="237282" y="3894147"/>
            <a:ext cx="8407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400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</a:t>
            </a:r>
            <a:r>
              <a:rPr lang="tr-TR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400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Vector</a:t>
            </a:r>
            <a:r>
              <a:rPr lang="tr-TR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400" dirty="0" err="1" smtClean="0"/>
              <a:t>Type</a:t>
            </a:r>
            <a:r>
              <a:rPr lang="tr-TR" sz="2400" dirty="0" smtClean="0"/>
              <a:t> </a:t>
            </a:r>
            <a:r>
              <a:rPr lang="tr-TR" sz="2400" dirty="0" err="1" smtClean="0"/>
              <a:t>elements</a:t>
            </a:r>
            <a:r>
              <a:rPr lang="tr-TR" sz="2400" dirty="0" smtClean="0"/>
              <a:t> in </a:t>
            </a:r>
            <a:r>
              <a:rPr lang="tr-TR" sz="2400" dirty="0" err="1" smtClean="0"/>
              <a:t>with</a:t>
            </a:r>
            <a:r>
              <a:rPr lang="tr-TR" sz="2400" dirty="0" smtClean="0"/>
              <a:t> a </a:t>
            </a:r>
            <a:r>
              <a:rPr lang="tr-TR" sz="2400" b="1" dirty="0" err="1" smtClean="0">
                <a:solidFill>
                  <a:schemeClr val="accent1">
                    <a:lumMod val="75000"/>
                  </a:schemeClr>
                </a:solidFill>
              </a:rPr>
              <a:t>space</a:t>
            </a:r>
            <a:r>
              <a:rPr lang="tr-TR" sz="2400" dirty="0" smtClean="0"/>
              <a:t> </a:t>
            </a:r>
            <a:r>
              <a:rPr lang="tr-TR" sz="2400" dirty="0" err="1" smtClean="0"/>
              <a:t>or</a:t>
            </a:r>
            <a:r>
              <a:rPr lang="tr-TR" sz="2400" dirty="0" smtClean="0"/>
              <a:t> </a:t>
            </a:r>
            <a:r>
              <a:rPr lang="tr-TR" sz="2400" b="1" dirty="0" smtClean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tr-TR" sz="2400" dirty="0" smtClean="0"/>
              <a:t> </a:t>
            </a:r>
            <a:r>
              <a:rPr lang="tr-TR" sz="2400" dirty="0" err="1" smtClean="0"/>
              <a:t>btw</a:t>
            </a:r>
            <a:r>
              <a:rPr lang="tr-TR" sz="2400" dirty="0" smtClean="0"/>
              <a:t> </a:t>
            </a:r>
            <a:r>
              <a:rPr lang="tr-TR" sz="2400" dirty="0" err="1" smtClean="0"/>
              <a:t>the</a:t>
            </a:r>
            <a:r>
              <a:rPr lang="tr-TR" sz="2400" dirty="0" smtClean="0"/>
              <a:t> </a:t>
            </a:r>
            <a:r>
              <a:rPr lang="tr-TR" sz="2400" dirty="0" err="1" smtClean="0"/>
              <a:t>elements</a:t>
            </a:r>
            <a:r>
              <a:rPr lang="tr-TR" sz="2400" dirty="0" smtClean="0"/>
              <a:t> inside </a:t>
            </a:r>
            <a:r>
              <a:rPr lang="tr-TR" sz="2400" dirty="0" err="1" smtClean="0"/>
              <a:t>the</a:t>
            </a:r>
            <a:r>
              <a:rPr lang="tr-TR" sz="2400" dirty="0" smtClean="0"/>
              <a:t> </a:t>
            </a:r>
            <a:r>
              <a:rPr lang="tr-TR" sz="2400" b="1" dirty="0" smtClean="0">
                <a:solidFill>
                  <a:schemeClr val="accent1">
                    <a:lumMod val="75000"/>
                  </a:schemeClr>
                </a:solidFill>
              </a:rPr>
              <a:t>[ ] </a:t>
            </a:r>
            <a:endParaRPr lang="tr-TR" sz="2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Metin kutusu 11"/>
          <p:cNvSpPr txBox="1"/>
          <p:nvPr/>
        </p:nvSpPr>
        <p:spPr>
          <a:xfrm>
            <a:off x="238457" y="4974267"/>
            <a:ext cx="8406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400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</a:t>
            </a:r>
            <a:r>
              <a:rPr lang="tr-TR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400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Vector</a:t>
            </a:r>
            <a:r>
              <a:rPr lang="tr-TR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400" b="1" dirty="0" smtClean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tr-TR" sz="2400" dirty="0" smtClean="0"/>
              <a:t> + </a:t>
            </a:r>
            <a:r>
              <a:rPr lang="tr-TR" sz="2400" b="1" dirty="0" err="1" smtClean="0">
                <a:solidFill>
                  <a:schemeClr val="accent1">
                    <a:lumMod val="75000"/>
                  </a:schemeClr>
                </a:solidFill>
              </a:rPr>
              <a:t>enter</a:t>
            </a:r>
            <a:r>
              <a:rPr lang="tr-TR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tr-TR" sz="2400" b="1" dirty="0" err="1" smtClean="0">
                <a:solidFill>
                  <a:schemeClr val="accent1">
                    <a:lumMod val="75000"/>
                  </a:schemeClr>
                </a:solidFill>
              </a:rPr>
              <a:t>elements</a:t>
            </a:r>
            <a:r>
              <a:rPr lang="tr-TR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tr-TR" sz="2400" dirty="0" err="1" smtClean="0"/>
              <a:t>with</a:t>
            </a:r>
            <a:r>
              <a:rPr lang="tr-TR" sz="2400" dirty="0" smtClean="0"/>
              <a:t> a </a:t>
            </a:r>
            <a:r>
              <a:rPr lang="tr-TR" sz="2400" b="1" dirty="0" smtClean="0">
                <a:solidFill>
                  <a:schemeClr val="accent1"/>
                </a:solidFill>
              </a:rPr>
              <a:t>;</a:t>
            </a:r>
            <a:r>
              <a:rPr lang="tr-TR" sz="2400" dirty="0" smtClean="0"/>
              <a:t> </a:t>
            </a:r>
            <a:r>
              <a:rPr lang="tr-TR" sz="2400" dirty="0" err="1" smtClean="0"/>
              <a:t>or</a:t>
            </a:r>
            <a:r>
              <a:rPr lang="tr-TR" sz="2400" dirty="0" smtClean="0"/>
              <a:t> </a:t>
            </a:r>
            <a:r>
              <a:rPr lang="tr-TR" sz="2400" dirty="0" err="1" smtClean="0"/>
              <a:t>press</a:t>
            </a:r>
            <a:r>
              <a:rPr lang="tr-TR" sz="2400" dirty="0" smtClean="0"/>
              <a:t> </a:t>
            </a:r>
            <a:r>
              <a:rPr lang="tr-TR" sz="2400" b="1" dirty="0" err="1" smtClean="0">
                <a:solidFill>
                  <a:schemeClr val="accent1"/>
                </a:solidFill>
              </a:rPr>
              <a:t>Enter</a:t>
            </a:r>
            <a:r>
              <a:rPr lang="tr-TR" sz="2400" dirty="0" smtClean="0"/>
              <a:t> </a:t>
            </a:r>
            <a:r>
              <a:rPr lang="tr-TR" sz="2400" dirty="0" err="1" smtClean="0"/>
              <a:t>key</a:t>
            </a:r>
            <a:r>
              <a:rPr lang="tr-TR" sz="2400" dirty="0" smtClean="0"/>
              <a:t> </a:t>
            </a:r>
            <a:r>
              <a:rPr lang="tr-TR" sz="2400" dirty="0" err="1" smtClean="0"/>
              <a:t>after</a:t>
            </a:r>
            <a:r>
              <a:rPr lang="tr-TR" sz="2400" dirty="0" smtClean="0"/>
              <a:t> </a:t>
            </a:r>
            <a:r>
              <a:rPr lang="tr-TR" sz="2400" dirty="0" err="1" smtClean="0"/>
              <a:t>each</a:t>
            </a:r>
            <a:r>
              <a:rPr lang="tr-TR" sz="2400" dirty="0" smtClean="0"/>
              <a:t> element + </a:t>
            </a:r>
            <a:r>
              <a:rPr lang="tr-TR" sz="2400" b="1" dirty="0" smtClean="0">
                <a:solidFill>
                  <a:schemeClr val="accent1"/>
                </a:solidFill>
              </a:rPr>
              <a:t>]</a:t>
            </a:r>
            <a:endParaRPr lang="tr-TR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956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99" y="1844824"/>
            <a:ext cx="6784054" cy="2504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6"/>
          <a:stretch/>
        </p:blipFill>
        <p:spPr bwMode="auto">
          <a:xfrm>
            <a:off x="3481914" y="4821071"/>
            <a:ext cx="2242214" cy="121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962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Başlık"/>
          <p:cNvSpPr txBox="1">
            <a:spLocks/>
          </p:cNvSpPr>
          <p:nvPr/>
        </p:nvSpPr>
        <p:spPr>
          <a:xfrm>
            <a:off x="179512" y="188640"/>
            <a:ext cx="813690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</a:t>
            </a:r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Arrays</a:t>
            </a:r>
            <a:r>
              <a:rPr lang="tr-TR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MATLAB </a:t>
            </a:r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</a:t>
            </a:r>
            <a:r>
              <a:rPr lang="tr-TR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Math </a:t>
            </a:r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  <a:endParaRPr lang="tr-TR" sz="28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Metin kutusu 1"/>
          <p:cNvSpPr txBox="1"/>
          <p:nvPr/>
        </p:nvSpPr>
        <p:spPr>
          <a:xfrm>
            <a:off x="827584" y="980728"/>
            <a:ext cx="2000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Input: Array</a:t>
            </a:r>
          </a:p>
          <a:p>
            <a:r>
              <a:rPr lang="en-US" sz="2400" smtClean="0"/>
              <a:t>Output: Result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72" y="1968700"/>
            <a:ext cx="4888800" cy="1748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5328463" y="1965090"/>
            <a:ext cx="3528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err="1" smtClean="0"/>
              <a:t>If</a:t>
            </a:r>
            <a:r>
              <a:rPr lang="tr-TR" dirty="0" smtClean="0"/>
              <a:t> a </a:t>
            </a:r>
            <a:r>
              <a:rPr lang="tr-TR" dirty="0" err="1" smtClean="0"/>
              <a:t>vector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7 </a:t>
            </a:r>
            <a:r>
              <a:rPr lang="tr-TR" dirty="0" err="1" smtClean="0"/>
              <a:t>elements</a:t>
            </a:r>
            <a:r>
              <a:rPr lang="tr-TR" dirty="0" smtClean="0"/>
              <a:t> is </a:t>
            </a:r>
            <a:r>
              <a:rPr lang="tr-TR" dirty="0" err="1" smtClean="0"/>
              <a:t>substituted</a:t>
            </a:r>
            <a:r>
              <a:rPr lang="tr-TR" dirty="0" smtClean="0"/>
              <a:t> in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function</a:t>
            </a:r>
            <a:r>
              <a:rPr lang="tr-TR" dirty="0" smtClean="0"/>
              <a:t> cos (x),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result</a:t>
            </a:r>
            <a:r>
              <a:rPr lang="tr-TR" dirty="0" smtClean="0"/>
              <a:t> is a </a:t>
            </a:r>
            <a:r>
              <a:rPr lang="tr-TR" dirty="0" err="1" smtClean="0"/>
              <a:t>vector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7 </a:t>
            </a:r>
            <a:r>
              <a:rPr lang="tr-TR" dirty="0" err="1" smtClean="0"/>
              <a:t>elements</a:t>
            </a:r>
            <a:r>
              <a:rPr lang="tr-TR" dirty="0" smtClean="0"/>
              <a:t> in </a:t>
            </a:r>
            <a:r>
              <a:rPr lang="tr-TR" dirty="0" err="1" smtClean="0"/>
              <a:t>which</a:t>
            </a:r>
            <a:r>
              <a:rPr lang="tr-TR" dirty="0" smtClean="0"/>
              <a:t> </a:t>
            </a:r>
            <a:r>
              <a:rPr lang="tr-TR" dirty="0" err="1" smtClean="0"/>
              <a:t>each</a:t>
            </a:r>
            <a:r>
              <a:rPr lang="tr-TR" dirty="0" smtClean="0"/>
              <a:t> element is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cosinee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corresponding</a:t>
            </a:r>
            <a:r>
              <a:rPr lang="tr-TR" dirty="0" smtClean="0"/>
              <a:t> element in x.</a:t>
            </a:r>
            <a:endParaRPr lang="tr-TR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15" y="4311086"/>
            <a:ext cx="4960248" cy="2214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Metin kutusu 8"/>
          <p:cNvSpPr txBox="1"/>
          <p:nvPr/>
        </p:nvSpPr>
        <p:spPr>
          <a:xfrm>
            <a:off x="351491" y="386104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err="1" smtClean="0"/>
              <a:t>If</a:t>
            </a:r>
            <a:r>
              <a:rPr lang="tr-TR" dirty="0" smtClean="0"/>
              <a:t> </a:t>
            </a:r>
            <a:r>
              <a:rPr lang="tr-TR" dirty="0" err="1" smtClean="0"/>
              <a:t>argument</a:t>
            </a:r>
            <a:r>
              <a:rPr lang="tr-TR" dirty="0" smtClean="0"/>
              <a:t> </a:t>
            </a:r>
            <a:r>
              <a:rPr lang="tr-TR" dirty="0" err="1" smtClean="0"/>
              <a:t>variable</a:t>
            </a:r>
            <a:r>
              <a:rPr lang="tr-TR" dirty="0" smtClean="0"/>
              <a:t> is a </a:t>
            </a:r>
            <a:r>
              <a:rPr lang="tr-TR" dirty="0" err="1" smtClean="0"/>
              <a:t>matrix</a:t>
            </a:r>
            <a:r>
              <a:rPr lang="tr-TR" dirty="0" smtClean="0"/>
              <a:t>: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8035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Başlık"/>
          <p:cNvSpPr txBox="1">
            <a:spLocks/>
          </p:cNvSpPr>
          <p:nvPr/>
        </p:nvSpPr>
        <p:spPr>
          <a:xfrm>
            <a:off x="179512" y="-171400"/>
            <a:ext cx="813690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</a:t>
            </a:r>
            <a:r>
              <a:rPr lang="tr-TR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  <a:r>
              <a:rPr lang="tr-TR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tr-TR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</a:t>
            </a:r>
            <a:r>
              <a:rPr lang="tr-TR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Arrays</a:t>
            </a:r>
            <a:endParaRPr lang="tr-TR" sz="28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o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718889"/>
              </p:ext>
            </p:extLst>
          </p:nvPr>
        </p:nvGraphicFramePr>
        <p:xfrm>
          <a:off x="83125" y="476672"/>
          <a:ext cx="8964487" cy="6328584"/>
        </p:xfrm>
        <a:graphic>
          <a:graphicData uri="http://schemas.openxmlformats.org/drawingml/2006/table">
            <a:tbl>
              <a:tblPr firstRow="1" bandRow="1"/>
              <a:tblGrid>
                <a:gridCol w="1464539"/>
                <a:gridCol w="3816424"/>
                <a:gridCol w="3683524"/>
              </a:tblGrid>
              <a:tr h="375816">
                <a:tc>
                  <a:txBody>
                    <a:bodyPr/>
                    <a:lstStyle/>
                    <a:p>
                      <a:pPr algn="ctr"/>
                      <a:r>
                        <a:rPr lang="tr-TR" sz="2400" dirty="0" err="1" smtClean="0"/>
                        <a:t>Function</a:t>
                      </a:r>
                      <a:endParaRPr lang="tr-T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400" dirty="0" err="1" smtClean="0"/>
                        <a:t>Description</a:t>
                      </a:r>
                      <a:endParaRPr lang="tr-T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400" dirty="0" err="1" smtClean="0"/>
                        <a:t>Example</a:t>
                      </a:r>
                      <a:endParaRPr lang="tr-TR" sz="2400" dirty="0"/>
                    </a:p>
                  </a:txBody>
                  <a:tcPr/>
                </a:tc>
              </a:tr>
              <a:tr h="1665144">
                <a:tc>
                  <a:txBody>
                    <a:bodyPr/>
                    <a:lstStyle/>
                    <a:p>
                      <a:pPr algn="l"/>
                      <a:r>
                        <a:rPr lang="tr-TR" sz="2400" dirty="0" err="1" smtClean="0"/>
                        <a:t>mean</a:t>
                      </a:r>
                      <a:r>
                        <a:rPr lang="tr-TR" sz="2400" dirty="0" smtClean="0"/>
                        <a:t> (A)</a:t>
                      </a:r>
                      <a:endParaRPr lang="tr-T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tr-TR" sz="2400" dirty="0" smtClean="0"/>
                    </a:p>
                    <a:p>
                      <a:pPr algn="just"/>
                      <a:r>
                        <a:rPr lang="tr-TR" sz="2400" dirty="0" err="1" smtClean="0"/>
                        <a:t>If</a:t>
                      </a:r>
                      <a:r>
                        <a:rPr lang="tr-TR" sz="2400" dirty="0" smtClean="0"/>
                        <a:t> A is a </a:t>
                      </a:r>
                      <a:r>
                        <a:rPr lang="tr-TR" sz="2400" dirty="0" err="1" smtClean="0"/>
                        <a:t>vector</a:t>
                      </a:r>
                      <a:r>
                        <a:rPr lang="tr-TR" sz="2400" dirty="0" smtClean="0"/>
                        <a:t>,</a:t>
                      </a:r>
                      <a:r>
                        <a:rPr lang="tr-TR" sz="2400" baseline="0" dirty="0" smtClean="0"/>
                        <a:t> </a:t>
                      </a:r>
                      <a:r>
                        <a:rPr lang="tr-TR" sz="2400" baseline="0" dirty="0" err="1" smtClean="0"/>
                        <a:t>returns</a:t>
                      </a:r>
                      <a:r>
                        <a:rPr lang="tr-TR" sz="2400" baseline="0" dirty="0" smtClean="0"/>
                        <a:t> </a:t>
                      </a:r>
                      <a:r>
                        <a:rPr lang="tr-TR" sz="2400" baseline="0" dirty="0" err="1" smtClean="0"/>
                        <a:t>the</a:t>
                      </a:r>
                      <a:r>
                        <a:rPr lang="tr-TR" sz="2400" baseline="0" dirty="0" smtClean="0"/>
                        <a:t> </a:t>
                      </a:r>
                      <a:r>
                        <a:rPr lang="tr-TR" sz="2400" baseline="0" dirty="0" err="1" smtClean="0"/>
                        <a:t>mean</a:t>
                      </a:r>
                      <a:r>
                        <a:rPr lang="tr-TR" sz="2400" baseline="0" dirty="0" smtClean="0"/>
                        <a:t> </a:t>
                      </a:r>
                      <a:r>
                        <a:rPr lang="tr-TR" sz="2400" baseline="0" dirty="0" err="1" smtClean="0"/>
                        <a:t>value</a:t>
                      </a:r>
                      <a:r>
                        <a:rPr lang="tr-TR" sz="2400" baseline="0" dirty="0" smtClean="0"/>
                        <a:t> of </a:t>
                      </a:r>
                      <a:r>
                        <a:rPr lang="tr-TR" sz="2400" baseline="0" dirty="0" err="1" smtClean="0"/>
                        <a:t>the</a:t>
                      </a:r>
                      <a:r>
                        <a:rPr lang="tr-TR" sz="2400" baseline="0" dirty="0" smtClean="0"/>
                        <a:t> </a:t>
                      </a:r>
                      <a:r>
                        <a:rPr lang="tr-TR" sz="2400" baseline="0" dirty="0" err="1" smtClean="0"/>
                        <a:t>elements</a:t>
                      </a:r>
                      <a:r>
                        <a:rPr lang="tr-TR" sz="2400" baseline="0" dirty="0" smtClean="0"/>
                        <a:t> of </a:t>
                      </a:r>
                      <a:r>
                        <a:rPr lang="tr-TR" sz="2400" baseline="0" dirty="0" err="1" smtClean="0"/>
                        <a:t>the</a:t>
                      </a:r>
                      <a:r>
                        <a:rPr lang="tr-TR" sz="2400" baseline="0" dirty="0" smtClean="0"/>
                        <a:t> </a:t>
                      </a:r>
                      <a:r>
                        <a:rPr lang="tr-TR" sz="2400" baseline="0" dirty="0" err="1" smtClean="0"/>
                        <a:t>vector</a:t>
                      </a:r>
                      <a:r>
                        <a:rPr lang="tr-TR" sz="2400" baseline="0" dirty="0" smtClean="0"/>
                        <a:t>.</a:t>
                      </a:r>
                      <a:endParaRPr lang="tr-T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2400" dirty="0" smtClean="0"/>
                        <a:t>&gt;&gt; A = [5  9  2  4];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400" dirty="0" smtClean="0"/>
                        <a:t>&gt;&gt; </a:t>
                      </a:r>
                      <a:r>
                        <a:rPr lang="tr-TR" sz="2400" dirty="0" err="1" smtClean="0"/>
                        <a:t>mean</a:t>
                      </a:r>
                      <a:r>
                        <a:rPr lang="tr-TR" sz="2400" dirty="0" smtClean="0"/>
                        <a:t>(A)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400" dirty="0" err="1" smtClean="0"/>
                        <a:t>ans</a:t>
                      </a:r>
                      <a:r>
                        <a:rPr lang="tr-TR" sz="2400" baseline="0" dirty="0" smtClean="0"/>
                        <a:t> =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400" baseline="0" dirty="0" smtClean="0"/>
                        <a:t>     5</a:t>
                      </a:r>
                      <a:endParaRPr lang="tr-TR" sz="24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C = </a:t>
                      </a:r>
                      <a:r>
                        <a:rPr lang="tr-TR" sz="2400" dirty="0" err="1" smtClean="0"/>
                        <a:t>max</a:t>
                      </a:r>
                      <a:r>
                        <a:rPr lang="tr-TR" sz="2400" dirty="0" smtClean="0"/>
                        <a:t> (A)</a:t>
                      </a:r>
                      <a:endParaRPr lang="tr-T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noProof="0" dirty="0" smtClean="0"/>
                        <a:t>If A is a vector, C is the largest element in A. If A is</a:t>
                      </a:r>
                      <a:r>
                        <a:rPr lang="en-US" sz="2400" baseline="0" noProof="0" dirty="0" smtClean="0"/>
                        <a:t> a matrix, C is a row vector containing the largest element of each column of A.</a:t>
                      </a:r>
                      <a:endParaRPr lang="en-US" sz="240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dirty="0" smtClean="0"/>
                        <a:t>&gt;&gt; </a:t>
                      </a:r>
                      <a:r>
                        <a:rPr lang="tr-TR" sz="1700" dirty="0" smtClean="0"/>
                        <a:t>A = [5   9   2   4   11   6   7   11   0   1]</a:t>
                      </a:r>
                    </a:p>
                    <a:p>
                      <a:r>
                        <a:rPr lang="tr-TR" sz="1800" dirty="0" smtClean="0"/>
                        <a:t>&gt;&gt; C = </a:t>
                      </a:r>
                      <a:r>
                        <a:rPr lang="tr-TR" sz="1800" dirty="0" err="1" smtClean="0"/>
                        <a:t>max</a:t>
                      </a:r>
                      <a:r>
                        <a:rPr lang="tr-TR" sz="1800" dirty="0" smtClean="0"/>
                        <a:t>(A)</a:t>
                      </a:r>
                    </a:p>
                    <a:p>
                      <a:r>
                        <a:rPr lang="tr-TR" sz="1800" dirty="0" smtClean="0"/>
                        <a:t>C</a:t>
                      </a:r>
                      <a:r>
                        <a:rPr lang="tr-TR" sz="1800" baseline="0" dirty="0" smtClean="0"/>
                        <a:t> =</a:t>
                      </a:r>
                    </a:p>
                    <a:p>
                      <a:r>
                        <a:rPr lang="tr-TR" sz="1800" baseline="0" dirty="0" smtClean="0"/>
                        <a:t>     11</a:t>
                      </a:r>
                      <a:r>
                        <a:rPr lang="tr-TR" sz="1800" dirty="0" smtClean="0"/>
                        <a:t> </a:t>
                      </a:r>
                      <a:endParaRPr lang="tr-TR" sz="1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[d, n] = </a:t>
                      </a:r>
                      <a:r>
                        <a:rPr lang="tr-TR" sz="2400" dirty="0" err="1" smtClean="0"/>
                        <a:t>max</a:t>
                      </a:r>
                      <a:r>
                        <a:rPr lang="tr-TR" sz="2400" dirty="0" smtClean="0"/>
                        <a:t> (A)</a:t>
                      </a:r>
                      <a:endParaRPr lang="tr-T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tr-TR" sz="2400" dirty="0" err="1" smtClean="0"/>
                        <a:t>If</a:t>
                      </a:r>
                      <a:r>
                        <a:rPr lang="tr-TR" sz="2400" dirty="0" smtClean="0"/>
                        <a:t> A is a </a:t>
                      </a:r>
                      <a:r>
                        <a:rPr lang="tr-TR" sz="2400" dirty="0" err="1" smtClean="0"/>
                        <a:t>vector</a:t>
                      </a:r>
                      <a:r>
                        <a:rPr lang="tr-TR" sz="2400" dirty="0" smtClean="0"/>
                        <a:t>, d is </a:t>
                      </a:r>
                      <a:r>
                        <a:rPr lang="tr-TR" sz="2400" dirty="0" err="1" smtClean="0"/>
                        <a:t>the</a:t>
                      </a:r>
                      <a:r>
                        <a:rPr lang="tr-TR" sz="2400" dirty="0" smtClean="0"/>
                        <a:t> </a:t>
                      </a:r>
                      <a:r>
                        <a:rPr lang="tr-TR" sz="2400" dirty="0" err="1" smtClean="0"/>
                        <a:t>largest</a:t>
                      </a:r>
                      <a:r>
                        <a:rPr lang="tr-TR" sz="2400" dirty="0" smtClean="0"/>
                        <a:t> element in A, n is </a:t>
                      </a:r>
                      <a:r>
                        <a:rPr lang="tr-TR" sz="2400" dirty="0" err="1" smtClean="0"/>
                        <a:t>the</a:t>
                      </a:r>
                      <a:r>
                        <a:rPr lang="tr-TR" sz="2400" dirty="0" smtClean="0"/>
                        <a:t> </a:t>
                      </a:r>
                      <a:r>
                        <a:rPr lang="tr-TR" sz="2400" dirty="0" err="1" smtClean="0"/>
                        <a:t>position</a:t>
                      </a:r>
                      <a:r>
                        <a:rPr lang="tr-TR" sz="2400" baseline="0" dirty="0" smtClean="0"/>
                        <a:t> of </a:t>
                      </a:r>
                      <a:r>
                        <a:rPr lang="tr-TR" sz="2400" baseline="0" dirty="0" err="1" smtClean="0"/>
                        <a:t>the</a:t>
                      </a:r>
                      <a:r>
                        <a:rPr lang="tr-TR" sz="2400" baseline="0" dirty="0" smtClean="0"/>
                        <a:t> element (</a:t>
                      </a:r>
                      <a:r>
                        <a:rPr lang="tr-TR" sz="2400" baseline="0" dirty="0" err="1" smtClean="0"/>
                        <a:t>the</a:t>
                      </a:r>
                      <a:r>
                        <a:rPr lang="tr-TR" sz="2400" baseline="0" dirty="0" smtClean="0"/>
                        <a:t> </a:t>
                      </a:r>
                      <a:r>
                        <a:rPr lang="tr-TR" sz="2400" baseline="0" dirty="0" err="1" smtClean="0"/>
                        <a:t>first</a:t>
                      </a:r>
                      <a:r>
                        <a:rPr lang="tr-TR" sz="2400" baseline="0" dirty="0" smtClean="0"/>
                        <a:t> </a:t>
                      </a:r>
                      <a:r>
                        <a:rPr lang="tr-TR" sz="2400" baseline="0" dirty="0" err="1" smtClean="0"/>
                        <a:t>if</a:t>
                      </a:r>
                      <a:r>
                        <a:rPr lang="tr-TR" sz="2400" baseline="0" dirty="0" smtClean="0"/>
                        <a:t> </a:t>
                      </a:r>
                      <a:r>
                        <a:rPr lang="tr-TR" sz="2400" baseline="0" dirty="0" err="1" smtClean="0"/>
                        <a:t>several</a:t>
                      </a:r>
                      <a:r>
                        <a:rPr lang="tr-TR" sz="2400" baseline="0" dirty="0" smtClean="0"/>
                        <a:t> </a:t>
                      </a:r>
                      <a:r>
                        <a:rPr lang="tr-TR" sz="2400" baseline="0" dirty="0" err="1" smtClean="0"/>
                        <a:t>have</a:t>
                      </a:r>
                      <a:r>
                        <a:rPr lang="tr-TR" sz="2400" baseline="0" dirty="0" smtClean="0"/>
                        <a:t> </a:t>
                      </a:r>
                      <a:r>
                        <a:rPr lang="tr-TR" sz="2400" baseline="0" dirty="0" err="1" smtClean="0"/>
                        <a:t>the</a:t>
                      </a:r>
                      <a:r>
                        <a:rPr lang="tr-TR" sz="2400" baseline="0" dirty="0" smtClean="0"/>
                        <a:t> </a:t>
                      </a:r>
                      <a:r>
                        <a:rPr lang="tr-TR" sz="2400" baseline="0" dirty="0" err="1" smtClean="0"/>
                        <a:t>max</a:t>
                      </a:r>
                      <a:r>
                        <a:rPr lang="tr-TR" sz="2400" baseline="0" dirty="0" smtClean="0"/>
                        <a:t> </a:t>
                      </a:r>
                      <a:r>
                        <a:rPr lang="tr-TR" sz="2400" baseline="0" dirty="0" err="1" smtClean="0"/>
                        <a:t>value</a:t>
                      </a:r>
                      <a:r>
                        <a:rPr lang="tr-TR" sz="2400" baseline="0" dirty="0" smtClean="0"/>
                        <a:t>)</a:t>
                      </a:r>
                      <a:endParaRPr lang="tr-T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2400" dirty="0" smtClean="0"/>
                        <a:t>&gt;&gt; [</a:t>
                      </a:r>
                      <a:r>
                        <a:rPr lang="tr-TR" sz="2400" dirty="0" err="1" smtClean="0"/>
                        <a:t>d,n</a:t>
                      </a:r>
                      <a:r>
                        <a:rPr lang="tr-TR" sz="2400" dirty="0" smtClean="0"/>
                        <a:t>] = </a:t>
                      </a:r>
                      <a:r>
                        <a:rPr lang="tr-TR" sz="2400" dirty="0" err="1" smtClean="0"/>
                        <a:t>max</a:t>
                      </a:r>
                      <a:r>
                        <a:rPr lang="tr-TR" sz="2400" dirty="0" smtClean="0"/>
                        <a:t>(A)</a:t>
                      </a:r>
                    </a:p>
                    <a:p>
                      <a:r>
                        <a:rPr lang="tr-TR" sz="2400" baseline="0" dirty="0" smtClean="0"/>
                        <a:t>d = </a:t>
                      </a:r>
                    </a:p>
                    <a:p>
                      <a:r>
                        <a:rPr lang="tr-TR" sz="2400" dirty="0" smtClean="0"/>
                        <a:t>     11</a:t>
                      </a:r>
                    </a:p>
                    <a:p>
                      <a:r>
                        <a:rPr lang="tr-TR" sz="2400" dirty="0" smtClean="0"/>
                        <a:t>n</a:t>
                      </a:r>
                      <a:r>
                        <a:rPr lang="tr-TR" sz="2400" baseline="0" dirty="0" smtClean="0"/>
                        <a:t> = </a:t>
                      </a:r>
                    </a:p>
                    <a:p>
                      <a:r>
                        <a:rPr lang="tr-TR" sz="2400" baseline="0" dirty="0" smtClean="0"/>
                        <a:t>     5</a:t>
                      </a:r>
                      <a:endParaRPr lang="tr-TR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69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Başlık"/>
          <p:cNvSpPr txBox="1">
            <a:spLocks/>
          </p:cNvSpPr>
          <p:nvPr/>
        </p:nvSpPr>
        <p:spPr>
          <a:xfrm>
            <a:off x="179512" y="-171400"/>
            <a:ext cx="813690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</a:t>
            </a:r>
            <a:r>
              <a:rPr lang="tr-TR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  <a:r>
              <a:rPr lang="tr-TR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tr-TR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</a:t>
            </a:r>
            <a:r>
              <a:rPr lang="tr-TR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Arrays</a:t>
            </a:r>
            <a:endParaRPr lang="tr-TR" sz="28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o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995160"/>
              </p:ext>
            </p:extLst>
          </p:nvPr>
        </p:nvGraphicFramePr>
        <p:xfrm>
          <a:off x="83125" y="476672"/>
          <a:ext cx="8964487" cy="6420024"/>
        </p:xfrm>
        <a:graphic>
          <a:graphicData uri="http://schemas.openxmlformats.org/drawingml/2006/table">
            <a:tbl>
              <a:tblPr firstRow="1" bandRow="1"/>
              <a:tblGrid>
                <a:gridCol w="1680563"/>
                <a:gridCol w="4680520"/>
                <a:gridCol w="2603404"/>
              </a:tblGrid>
              <a:tr h="375816">
                <a:tc>
                  <a:txBody>
                    <a:bodyPr/>
                    <a:lstStyle/>
                    <a:p>
                      <a:pPr algn="ctr"/>
                      <a:r>
                        <a:rPr lang="tr-TR" sz="2400" dirty="0" err="1" smtClean="0"/>
                        <a:t>Function</a:t>
                      </a:r>
                      <a:endParaRPr lang="tr-T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400" dirty="0" err="1" smtClean="0"/>
                        <a:t>Description</a:t>
                      </a:r>
                      <a:endParaRPr lang="tr-T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400" dirty="0" err="1" smtClean="0"/>
                        <a:t>Example</a:t>
                      </a:r>
                      <a:endParaRPr lang="tr-TR" sz="2400" dirty="0"/>
                    </a:p>
                  </a:txBody>
                  <a:tcPr/>
                </a:tc>
              </a:tr>
              <a:tr h="1665144">
                <a:tc>
                  <a:txBody>
                    <a:bodyPr/>
                    <a:lstStyle/>
                    <a:p>
                      <a:pPr algn="l"/>
                      <a:r>
                        <a:rPr lang="tr-TR" sz="2200" dirty="0" err="1" smtClean="0"/>
                        <a:t>min</a:t>
                      </a:r>
                      <a:r>
                        <a:rPr lang="tr-TR" sz="2200" dirty="0" smtClean="0"/>
                        <a:t> (A)</a:t>
                      </a:r>
                      <a:endParaRPr lang="tr-TR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tr-TR" sz="2200" dirty="0" smtClean="0"/>
                    </a:p>
                    <a:p>
                      <a:pPr algn="just"/>
                      <a:r>
                        <a:rPr lang="tr-TR" sz="2200" dirty="0" smtClean="0"/>
                        <a:t>The </a:t>
                      </a:r>
                      <a:r>
                        <a:rPr lang="tr-TR" sz="2200" dirty="0" err="1" smtClean="0"/>
                        <a:t>same</a:t>
                      </a:r>
                      <a:r>
                        <a:rPr lang="tr-TR" sz="2200" dirty="0" smtClean="0"/>
                        <a:t> as </a:t>
                      </a:r>
                      <a:r>
                        <a:rPr lang="tr-TR" sz="2200" dirty="0" err="1" smtClean="0"/>
                        <a:t>max</a:t>
                      </a:r>
                      <a:r>
                        <a:rPr lang="tr-TR" sz="2200" dirty="0" smtClean="0"/>
                        <a:t>(A)</a:t>
                      </a:r>
                      <a:r>
                        <a:rPr lang="tr-TR" sz="2200" baseline="0" dirty="0" smtClean="0"/>
                        <a:t>, but </a:t>
                      </a:r>
                      <a:r>
                        <a:rPr lang="tr-TR" sz="2200" baseline="0" dirty="0" err="1" smtClean="0"/>
                        <a:t>for</a:t>
                      </a:r>
                      <a:r>
                        <a:rPr lang="tr-TR" sz="2200" baseline="0" dirty="0" smtClean="0"/>
                        <a:t> </a:t>
                      </a:r>
                      <a:r>
                        <a:rPr lang="tr-TR" sz="2200" baseline="0" dirty="0" err="1" smtClean="0"/>
                        <a:t>the</a:t>
                      </a:r>
                      <a:r>
                        <a:rPr lang="tr-TR" sz="2200" baseline="0" dirty="0" smtClean="0"/>
                        <a:t> </a:t>
                      </a:r>
                      <a:r>
                        <a:rPr lang="tr-TR" sz="2200" baseline="0" dirty="0" err="1" smtClean="0"/>
                        <a:t>smallest</a:t>
                      </a:r>
                      <a:r>
                        <a:rPr lang="tr-TR" sz="2200" baseline="0" dirty="0" smtClean="0"/>
                        <a:t> element</a:t>
                      </a:r>
                      <a:endParaRPr lang="tr-TR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2200" dirty="0" smtClean="0"/>
                        <a:t>&gt;&gt; A = [5  9  2  4];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200" dirty="0" smtClean="0"/>
                        <a:t>&gt;&gt; </a:t>
                      </a:r>
                      <a:r>
                        <a:rPr lang="tr-TR" sz="2200" dirty="0" err="1" smtClean="0"/>
                        <a:t>min</a:t>
                      </a:r>
                      <a:r>
                        <a:rPr lang="tr-TR" sz="2200" dirty="0" smtClean="0"/>
                        <a:t>(A)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200" dirty="0" err="1" smtClean="0"/>
                        <a:t>ans</a:t>
                      </a:r>
                      <a:r>
                        <a:rPr lang="tr-TR" sz="2200" baseline="0" dirty="0" smtClean="0"/>
                        <a:t> =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200" baseline="0" dirty="0" smtClean="0"/>
                        <a:t>     2</a:t>
                      </a:r>
                      <a:endParaRPr lang="tr-TR" sz="22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200" dirty="0" err="1" smtClean="0"/>
                        <a:t>sum</a:t>
                      </a:r>
                      <a:r>
                        <a:rPr lang="tr-TR" sz="2200" dirty="0" smtClean="0"/>
                        <a:t> (A)</a:t>
                      </a:r>
                      <a:endParaRPr lang="tr-TR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tr-TR" sz="2200" dirty="0" err="1" smtClean="0"/>
                        <a:t>If</a:t>
                      </a:r>
                      <a:r>
                        <a:rPr lang="tr-TR" sz="2200" dirty="0" smtClean="0"/>
                        <a:t> A is a</a:t>
                      </a:r>
                      <a:r>
                        <a:rPr lang="tr-TR" sz="2200" baseline="0" dirty="0" smtClean="0"/>
                        <a:t> </a:t>
                      </a:r>
                      <a:r>
                        <a:rPr lang="tr-TR" sz="2200" baseline="0" dirty="0" err="1" smtClean="0"/>
                        <a:t>vector</a:t>
                      </a:r>
                      <a:r>
                        <a:rPr lang="tr-TR" sz="2200" baseline="0" dirty="0" smtClean="0"/>
                        <a:t>, </a:t>
                      </a:r>
                      <a:r>
                        <a:rPr lang="tr-TR" sz="2200" baseline="0" dirty="0" err="1" smtClean="0"/>
                        <a:t>returns</a:t>
                      </a:r>
                      <a:r>
                        <a:rPr lang="tr-TR" sz="2200" baseline="0" dirty="0" smtClean="0"/>
                        <a:t> </a:t>
                      </a:r>
                      <a:r>
                        <a:rPr lang="tr-TR" sz="2200" baseline="0" dirty="0" err="1" smtClean="0"/>
                        <a:t>the</a:t>
                      </a:r>
                      <a:r>
                        <a:rPr lang="tr-TR" sz="2200" baseline="0" dirty="0" smtClean="0"/>
                        <a:t> </a:t>
                      </a:r>
                      <a:r>
                        <a:rPr lang="tr-TR" sz="2200" baseline="0" dirty="0" err="1" smtClean="0"/>
                        <a:t>sum</a:t>
                      </a:r>
                      <a:r>
                        <a:rPr lang="tr-TR" sz="2200" baseline="0" dirty="0" smtClean="0"/>
                        <a:t> of </a:t>
                      </a:r>
                      <a:r>
                        <a:rPr lang="tr-TR" sz="2200" baseline="0" dirty="0" err="1" smtClean="0"/>
                        <a:t>the</a:t>
                      </a:r>
                      <a:r>
                        <a:rPr lang="tr-TR" sz="2200" baseline="0" dirty="0" smtClean="0"/>
                        <a:t> </a:t>
                      </a:r>
                      <a:r>
                        <a:rPr lang="tr-TR" sz="2200" baseline="0" dirty="0" err="1" smtClean="0"/>
                        <a:t>elements</a:t>
                      </a:r>
                      <a:r>
                        <a:rPr lang="tr-TR" sz="2200" baseline="0" dirty="0" smtClean="0"/>
                        <a:t> of </a:t>
                      </a:r>
                      <a:r>
                        <a:rPr lang="tr-TR" sz="2200" baseline="0" dirty="0" err="1" smtClean="0"/>
                        <a:t>the</a:t>
                      </a:r>
                      <a:r>
                        <a:rPr lang="tr-TR" sz="2200" baseline="0" dirty="0" smtClean="0"/>
                        <a:t> </a:t>
                      </a:r>
                      <a:r>
                        <a:rPr lang="tr-TR" sz="2200" baseline="0" dirty="0" err="1" smtClean="0"/>
                        <a:t>vector</a:t>
                      </a:r>
                      <a:endParaRPr lang="tr-T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2200" dirty="0" smtClean="0"/>
                        <a:t>&gt;&gt; A = [5  9  2  4];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200" dirty="0" smtClean="0"/>
                        <a:t>&gt;&gt; </a:t>
                      </a:r>
                      <a:r>
                        <a:rPr lang="tr-TR" sz="2200" dirty="0" err="1" smtClean="0"/>
                        <a:t>sum</a:t>
                      </a:r>
                      <a:r>
                        <a:rPr lang="tr-TR" sz="2200" dirty="0" smtClean="0"/>
                        <a:t>(A)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200" dirty="0" err="1" smtClean="0"/>
                        <a:t>ans</a:t>
                      </a:r>
                      <a:r>
                        <a:rPr lang="tr-TR" sz="2200" baseline="0" dirty="0" smtClean="0"/>
                        <a:t> =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200" baseline="0" dirty="0" smtClean="0"/>
                        <a:t>     20</a:t>
                      </a:r>
                      <a:endParaRPr lang="tr-TR" sz="2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200" dirty="0" err="1" smtClean="0"/>
                        <a:t>sort</a:t>
                      </a:r>
                      <a:r>
                        <a:rPr lang="tr-TR" sz="2200" dirty="0" smtClean="0"/>
                        <a:t> (A)</a:t>
                      </a:r>
                      <a:endParaRPr lang="tr-TR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tr-TR" sz="2200" dirty="0" err="1" smtClean="0"/>
                        <a:t>If</a:t>
                      </a:r>
                      <a:r>
                        <a:rPr lang="tr-TR" sz="2200" dirty="0" smtClean="0"/>
                        <a:t> A is a </a:t>
                      </a:r>
                      <a:r>
                        <a:rPr lang="tr-TR" sz="2200" dirty="0" err="1" smtClean="0"/>
                        <a:t>vector</a:t>
                      </a:r>
                      <a:r>
                        <a:rPr lang="tr-TR" sz="2200" baseline="0" dirty="0" smtClean="0"/>
                        <a:t>, </a:t>
                      </a:r>
                      <a:r>
                        <a:rPr lang="tr-TR" sz="2200" baseline="0" dirty="0" err="1" smtClean="0"/>
                        <a:t>arranges</a:t>
                      </a:r>
                      <a:r>
                        <a:rPr lang="tr-TR" sz="2200" baseline="0" dirty="0" smtClean="0"/>
                        <a:t> </a:t>
                      </a:r>
                      <a:r>
                        <a:rPr lang="tr-TR" sz="2200" baseline="0" dirty="0" err="1" smtClean="0"/>
                        <a:t>the</a:t>
                      </a:r>
                      <a:r>
                        <a:rPr lang="tr-TR" sz="2200" baseline="0" dirty="0" smtClean="0"/>
                        <a:t> </a:t>
                      </a:r>
                      <a:r>
                        <a:rPr lang="tr-TR" sz="2200" baseline="0" dirty="0" err="1" smtClean="0"/>
                        <a:t>elements</a:t>
                      </a:r>
                      <a:r>
                        <a:rPr lang="tr-TR" sz="2200" baseline="0" dirty="0" smtClean="0"/>
                        <a:t> of </a:t>
                      </a:r>
                      <a:r>
                        <a:rPr lang="tr-TR" sz="2200" baseline="0" dirty="0" err="1" smtClean="0"/>
                        <a:t>the</a:t>
                      </a:r>
                      <a:r>
                        <a:rPr lang="tr-TR" sz="2200" baseline="0" dirty="0" smtClean="0"/>
                        <a:t> </a:t>
                      </a:r>
                      <a:r>
                        <a:rPr lang="tr-TR" sz="2200" baseline="0" dirty="0" err="1" smtClean="0"/>
                        <a:t>vector</a:t>
                      </a:r>
                      <a:r>
                        <a:rPr lang="tr-TR" sz="2200" baseline="0" dirty="0" smtClean="0"/>
                        <a:t> in </a:t>
                      </a:r>
                      <a:r>
                        <a:rPr lang="tr-TR" sz="2200" baseline="0" dirty="0" err="1" smtClean="0"/>
                        <a:t>ascending</a:t>
                      </a:r>
                      <a:r>
                        <a:rPr lang="tr-TR" sz="2200" baseline="0" dirty="0" smtClean="0"/>
                        <a:t> </a:t>
                      </a:r>
                      <a:r>
                        <a:rPr lang="tr-TR" sz="2200" baseline="0" dirty="0" err="1" smtClean="0"/>
                        <a:t>order</a:t>
                      </a:r>
                      <a:endParaRPr lang="tr-T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2200" dirty="0" smtClean="0"/>
                        <a:t>&gt;&gt; A = [5  9  2  4];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200" dirty="0" smtClean="0"/>
                        <a:t>&gt;&gt; </a:t>
                      </a:r>
                      <a:r>
                        <a:rPr lang="tr-TR" sz="2200" dirty="0" err="1" smtClean="0"/>
                        <a:t>sort</a:t>
                      </a:r>
                      <a:r>
                        <a:rPr lang="tr-TR" sz="2200" dirty="0" smtClean="0"/>
                        <a:t>(A)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200" dirty="0" err="1" smtClean="0"/>
                        <a:t>ans</a:t>
                      </a:r>
                      <a:r>
                        <a:rPr lang="tr-TR" sz="2200" baseline="0" dirty="0" smtClean="0"/>
                        <a:t> =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200" baseline="0" dirty="0" smtClean="0"/>
                        <a:t>     2  4  5  9</a:t>
                      </a:r>
                      <a:endParaRPr lang="tr-TR" sz="2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200" dirty="0" err="1" smtClean="0"/>
                        <a:t>median</a:t>
                      </a:r>
                      <a:r>
                        <a:rPr lang="tr-TR" sz="2200" dirty="0" smtClean="0"/>
                        <a:t> (A)</a:t>
                      </a:r>
                      <a:endParaRPr lang="tr-TR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200" dirty="0" err="1" smtClean="0"/>
                        <a:t>If</a:t>
                      </a:r>
                      <a:r>
                        <a:rPr lang="tr-TR" sz="2200" dirty="0" smtClean="0"/>
                        <a:t> A is a </a:t>
                      </a:r>
                      <a:r>
                        <a:rPr lang="tr-TR" sz="2200" dirty="0" err="1" smtClean="0"/>
                        <a:t>vector</a:t>
                      </a:r>
                      <a:r>
                        <a:rPr lang="tr-TR" sz="2200" baseline="0" dirty="0" smtClean="0"/>
                        <a:t>, </a:t>
                      </a:r>
                      <a:r>
                        <a:rPr lang="tr-TR" sz="2200" baseline="0" dirty="0" err="1" smtClean="0"/>
                        <a:t>returns</a:t>
                      </a:r>
                      <a:r>
                        <a:rPr lang="tr-TR" sz="2200" baseline="0" dirty="0" smtClean="0"/>
                        <a:t> </a:t>
                      </a:r>
                      <a:r>
                        <a:rPr lang="tr-TR" sz="2200" baseline="0" dirty="0" err="1" smtClean="0"/>
                        <a:t>the</a:t>
                      </a:r>
                      <a:r>
                        <a:rPr lang="tr-TR" sz="2200" baseline="0" dirty="0" smtClean="0"/>
                        <a:t> </a:t>
                      </a:r>
                      <a:r>
                        <a:rPr lang="tr-TR" sz="2200" baseline="0" dirty="0" err="1" smtClean="0"/>
                        <a:t>median</a:t>
                      </a:r>
                      <a:r>
                        <a:rPr lang="tr-TR" sz="2200" baseline="0" dirty="0" smtClean="0"/>
                        <a:t> </a:t>
                      </a:r>
                      <a:r>
                        <a:rPr lang="tr-TR" sz="2200" baseline="0" dirty="0" err="1" smtClean="0"/>
                        <a:t>value</a:t>
                      </a:r>
                      <a:r>
                        <a:rPr lang="tr-TR" sz="2200" baseline="0" dirty="0" smtClean="0"/>
                        <a:t> of </a:t>
                      </a:r>
                      <a:r>
                        <a:rPr lang="tr-TR" sz="2200" baseline="0" dirty="0" err="1" smtClean="0"/>
                        <a:t>the</a:t>
                      </a:r>
                      <a:r>
                        <a:rPr lang="tr-TR" sz="2200" baseline="0" dirty="0" smtClean="0"/>
                        <a:t> </a:t>
                      </a:r>
                      <a:r>
                        <a:rPr lang="tr-TR" sz="2200" baseline="0" dirty="0" err="1" smtClean="0"/>
                        <a:t>elements</a:t>
                      </a:r>
                      <a:r>
                        <a:rPr lang="tr-TR" sz="2200" baseline="0" dirty="0" smtClean="0"/>
                        <a:t> of a </a:t>
                      </a:r>
                      <a:r>
                        <a:rPr lang="tr-TR" sz="2200" baseline="0" dirty="0" err="1" smtClean="0"/>
                        <a:t>vector</a:t>
                      </a:r>
                      <a:endParaRPr lang="tr-TR" sz="2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2200" dirty="0" smtClean="0"/>
                        <a:t>&gt;&gt; A = [5  9  2  4];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200" dirty="0" smtClean="0"/>
                        <a:t>&gt;&gt; </a:t>
                      </a:r>
                      <a:r>
                        <a:rPr lang="tr-TR" sz="2200" dirty="0" err="1" smtClean="0"/>
                        <a:t>sort</a:t>
                      </a:r>
                      <a:r>
                        <a:rPr lang="tr-TR" sz="2200" dirty="0" smtClean="0"/>
                        <a:t>(A)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200" dirty="0" err="1" smtClean="0"/>
                        <a:t>ans</a:t>
                      </a:r>
                      <a:r>
                        <a:rPr lang="tr-TR" sz="2200" baseline="0" dirty="0" smtClean="0"/>
                        <a:t> =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200" baseline="0" dirty="0" smtClean="0"/>
                        <a:t>     4.500</a:t>
                      </a:r>
                      <a:endParaRPr lang="tr-TR" sz="22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Metin kutusu 1"/>
          <p:cNvSpPr txBox="1"/>
          <p:nvPr/>
        </p:nvSpPr>
        <p:spPr>
          <a:xfrm>
            <a:off x="2267744" y="630932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a &lt; b &lt; c &lt; d → </a:t>
            </a:r>
            <a:r>
              <a:rPr lang="tr-TR" dirty="0" err="1" smtClean="0"/>
              <a:t>median</a:t>
            </a:r>
            <a:r>
              <a:rPr lang="tr-TR" dirty="0" smtClean="0"/>
              <a:t> is (b + c) / 2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3086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Başlık"/>
          <p:cNvSpPr txBox="1">
            <a:spLocks/>
          </p:cNvSpPr>
          <p:nvPr/>
        </p:nvSpPr>
        <p:spPr>
          <a:xfrm>
            <a:off x="179512" y="332656"/>
            <a:ext cx="813690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</a:t>
            </a:r>
            <a:r>
              <a:rPr lang="tr-TR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</a:t>
            </a:r>
            <a:r>
              <a:rPr lang="tr-TR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tr-TR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</a:t>
            </a:r>
            <a:r>
              <a:rPr lang="tr-TR" sz="28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8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Arrays</a:t>
            </a:r>
            <a:endParaRPr lang="tr-TR" sz="28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o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896009"/>
              </p:ext>
            </p:extLst>
          </p:nvPr>
        </p:nvGraphicFramePr>
        <p:xfrm>
          <a:off x="83125" y="1411024"/>
          <a:ext cx="8964487" cy="3890184"/>
        </p:xfrm>
        <a:graphic>
          <a:graphicData uri="http://schemas.openxmlformats.org/drawingml/2006/table">
            <a:tbl>
              <a:tblPr firstRow="1" bandRow="1"/>
              <a:tblGrid>
                <a:gridCol w="1680563"/>
                <a:gridCol w="4680520"/>
                <a:gridCol w="2603404"/>
              </a:tblGrid>
              <a:tr h="375816">
                <a:tc>
                  <a:txBody>
                    <a:bodyPr/>
                    <a:lstStyle/>
                    <a:p>
                      <a:pPr algn="ctr"/>
                      <a:r>
                        <a:rPr lang="tr-TR" sz="2400" dirty="0" err="1" smtClean="0"/>
                        <a:t>Function</a:t>
                      </a:r>
                      <a:endParaRPr lang="tr-T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400" dirty="0" err="1" smtClean="0"/>
                        <a:t>Description</a:t>
                      </a:r>
                      <a:endParaRPr lang="tr-T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400" dirty="0" err="1" smtClean="0"/>
                        <a:t>Example</a:t>
                      </a:r>
                      <a:endParaRPr lang="tr-TR" sz="2400" dirty="0"/>
                    </a:p>
                  </a:txBody>
                  <a:tcPr/>
                </a:tc>
              </a:tr>
              <a:tr h="1665144">
                <a:tc>
                  <a:txBody>
                    <a:bodyPr/>
                    <a:lstStyle/>
                    <a:p>
                      <a:pPr algn="l"/>
                      <a:r>
                        <a:rPr lang="tr-TR" sz="2200" dirty="0" err="1" smtClean="0"/>
                        <a:t>std</a:t>
                      </a:r>
                      <a:r>
                        <a:rPr lang="tr-TR" sz="2200" dirty="0" smtClean="0"/>
                        <a:t> (A)</a:t>
                      </a:r>
                      <a:endParaRPr lang="tr-TR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endParaRPr lang="tr-TR" sz="2200" dirty="0" smtClean="0"/>
                    </a:p>
                    <a:p>
                      <a:pPr algn="just"/>
                      <a:r>
                        <a:rPr lang="tr-TR" sz="2200" dirty="0" err="1" smtClean="0"/>
                        <a:t>If</a:t>
                      </a:r>
                      <a:r>
                        <a:rPr lang="tr-TR" sz="2200" dirty="0" smtClean="0"/>
                        <a:t> A is a</a:t>
                      </a:r>
                      <a:r>
                        <a:rPr lang="tr-TR" sz="2200" baseline="0" dirty="0" smtClean="0"/>
                        <a:t> </a:t>
                      </a:r>
                      <a:r>
                        <a:rPr lang="tr-TR" sz="2200" baseline="0" dirty="0" err="1" smtClean="0"/>
                        <a:t>vector</a:t>
                      </a:r>
                      <a:r>
                        <a:rPr lang="tr-TR" sz="2200" baseline="0" dirty="0" smtClean="0"/>
                        <a:t>, </a:t>
                      </a:r>
                      <a:r>
                        <a:rPr lang="tr-TR" sz="2200" baseline="0" dirty="0" err="1" smtClean="0"/>
                        <a:t>returns</a:t>
                      </a:r>
                      <a:r>
                        <a:rPr lang="tr-TR" sz="2200" baseline="0" dirty="0" smtClean="0"/>
                        <a:t> </a:t>
                      </a:r>
                      <a:r>
                        <a:rPr lang="tr-TR" sz="2200" baseline="0" dirty="0" err="1" smtClean="0"/>
                        <a:t>the</a:t>
                      </a:r>
                      <a:r>
                        <a:rPr lang="tr-TR" sz="2200" baseline="0" dirty="0" smtClean="0"/>
                        <a:t> </a:t>
                      </a:r>
                      <a:r>
                        <a:rPr lang="tr-TR" sz="2200" baseline="0" dirty="0" err="1" smtClean="0"/>
                        <a:t>standard</a:t>
                      </a:r>
                      <a:r>
                        <a:rPr lang="tr-TR" sz="2200" baseline="0" dirty="0" smtClean="0"/>
                        <a:t> </a:t>
                      </a:r>
                      <a:r>
                        <a:rPr lang="tr-TR" sz="2200" baseline="0" dirty="0" err="1" smtClean="0"/>
                        <a:t>deviation</a:t>
                      </a:r>
                      <a:r>
                        <a:rPr lang="tr-TR" sz="2200" baseline="0" dirty="0" smtClean="0"/>
                        <a:t> of </a:t>
                      </a:r>
                      <a:r>
                        <a:rPr lang="tr-TR" sz="2200" baseline="0" dirty="0" err="1" smtClean="0"/>
                        <a:t>the</a:t>
                      </a:r>
                      <a:r>
                        <a:rPr lang="tr-TR" sz="2200" baseline="0" dirty="0" smtClean="0"/>
                        <a:t> </a:t>
                      </a:r>
                      <a:r>
                        <a:rPr lang="tr-TR" sz="2200" baseline="0" dirty="0" err="1" smtClean="0"/>
                        <a:t>elements</a:t>
                      </a:r>
                      <a:r>
                        <a:rPr lang="tr-TR" sz="2200" baseline="0" dirty="0" smtClean="0"/>
                        <a:t> of </a:t>
                      </a:r>
                      <a:r>
                        <a:rPr lang="tr-TR" sz="2200" baseline="0" dirty="0" err="1" smtClean="0"/>
                        <a:t>the</a:t>
                      </a:r>
                      <a:r>
                        <a:rPr lang="tr-TR" sz="2200" baseline="0" dirty="0" smtClean="0"/>
                        <a:t> </a:t>
                      </a:r>
                      <a:r>
                        <a:rPr lang="tr-TR" sz="2200" baseline="0" dirty="0" err="1" smtClean="0"/>
                        <a:t>vector</a:t>
                      </a:r>
                      <a:endParaRPr lang="tr-T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2200" dirty="0" smtClean="0"/>
                        <a:t>&gt;&gt; A = [5  9  2  4];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200" dirty="0" smtClean="0"/>
                        <a:t>&gt;&gt; </a:t>
                      </a:r>
                      <a:r>
                        <a:rPr lang="tr-TR" sz="2200" dirty="0" err="1" smtClean="0"/>
                        <a:t>std</a:t>
                      </a:r>
                      <a:r>
                        <a:rPr lang="tr-TR" sz="2200" dirty="0" smtClean="0"/>
                        <a:t>(A)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200" dirty="0" err="1" smtClean="0"/>
                        <a:t>ans</a:t>
                      </a:r>
                      <a:r>
                        <a:rPr lang="tr-TR" sz="2200" baseline="0" dirty="0" smtClean="0"/>
                        <a:t> =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200" baseline="0" dirty="0" smtClean="0"/>
                        <a:t>     2.9439</a:t>
                      </a:r>
                      <a:endParaRPr lang="tr-TR" sz="22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z="2200" dirty="0" err="1" smtClean="0"/>
                        <a:t>det</a:t>
                      </a:r>
                      <a:r>
                        <a:rPr lang="tr-TR" sz="2200" dirty="0" smtClean="0"/>
                        <a:t> (A)</a:t>
                      </a:r>
                      <a:endParaRPr lang="tr-TR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tr-TR" sz="2200" dirty="0" err="1" smtClean="0"/>
                        <a:t>Returns</a:t>
                      </a:r>
                      <a:r>
                        <a:rPr lang="tr-TR" sz="2200" dirty="0" smtClean="0"/>
                        <a:t> </a:t>
                      </a:r>
                      <a:r>
                        <a:rPr lang="tr-TR" sz="2200" dirty="0" err="1" smtClean="0"/>
                        <a:t>the</a:t>
                      </a:r>
                      <a:r>
                        <a:rPr lang="tr-TR" sz="2200" dirty="0" smtClean="0"/>
                        <a:t> determinant of a </a:t>
                      </a:r>
                      <a:r>
                        <a:rPr lang="tr-TR" sz="2200" dirty="0" err="1" smtClean="0"/>
                        <a:t>square</a:t>
                      </a:r>
                      <a:r>
                        <a:rPr lang="tr-TR" sz="2200" dirty="0" smtClean="0"/>
                        <a:t> </a:t>
                      </a:r>
                      <a:r>
                        <a:rPr lang="tr-TR" sz="2200" dirty="0" err="1" smtClean="0"/>
                        <a:t>matrix</a:t>
                      </a:r>
                      <a:endParaRPr lang="tr-TR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2200" dirty="0" smtClean="0"/>
                        <a:t>&gt;&gt; A = [2  4;  3  5];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200" dirty="0" smtClean="0"/>
                        <a:t>&gt;&gt; </a:t>
                      </a:r>
                      <a:r>
                        <a:rPr lang="tr-TR" sz="2200" dirty="0" err="1" smtClean="0"/>
                        <a:t>det</a:t>
                      </a:r>
                      <a:r>
                        <a:rPr lang="tr-TR" sz="2200" dirty="0" smtClean="0"/>
                        <a:t>(A)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200" dirty="0" err="1" smtClean="0"/>
                        <a:t>ans</a:t>
                      </a:r>
                      <a:r>
                        <a:rPr lang="tr-TR" sz="2200" baseline="0" dirty="0" smtClean="0"/>
                        <a:t> =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200" baseline="0" dirty="0" smtClean="0"/>
                        <a:t>     -2</a:t>
                      </a:r>
                      <a:endParaRPr lang="tr-TR" sz="2200" dirty="0" smtClean="0"/>
                    </a:p>
                    <a:p>
                      <a:pPr algn="l"/>
                      <a:endParaRPr lang="tr-TR" sz="22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26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86761" y="260648"/>
            <a:ext cx="8705719" cy="60548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a vector from a known list of numbers</a:t>
            </a:r>
            <a:endParaRPr lang="en-US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Tablo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297997"/>
              </p:ext>
            </p:extLst>
          </p:nvPr>
        </p:nvGraphicFramePr>
        <p:xfrm>
          <a:off x="133630" y="1029903"/>
          <a:ext cx="8856984" cy="1188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0160"/>
                <a:gridCol w="1008112"/>
                <a:gridCol w="1008112"/>
                <a:gridCol w="1080120"/>
                <a:gridCol w="1152128"/>
                <a:gridCol w="1080120"/>
                <a:gridCol w="1080120"/>
                <a:gridCol w="100811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err="1" smtClean="0"/>
                        <a:t>Year</a:t>
                      </a:r>
                      <a:endParaRPr lang="tr-T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1984</a:t>
                      </a:r>
                      <a:endParaRPr lang="tr-T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1986</a:t>
                      </a:r>
                      <a:endParaRPr lang="tr-T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1988</a:t>
                      </a:r>
                      <a:endParaRPr lang="tr-T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1990</a:t>
                      </a:r>
                      <a:endParaRPr lang="tr-T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1992</a:t>
                      </a:r>
                      <a:endParaRPr lang="tr-T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1994</a:t>
                      </a:r>
                      <a:endParaRPr lang="tr-TR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1996</a:t>
                      </a:r>
                      <a:endParaRPr lang="tr-TR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err="1" smtClean="0"/>
                        <a:t>Population</a:t>
                      </a:r>
                      <a:endParaRPr lang="tr-TR" sz="2200" dirty="0" smtClean="0"/>
                    </a:p>
                    <a:p>
                      <a:pPr algn="ctr"/>
                      <a:r>
                        <a:rPr lang="tr-TR" sz="2200" dirty="0" smtClean="0"/>
                        <a:t>(</a:t>
                      </a:r>
                      <a:r>
                        <a:rPr lang="tr-TR" sz="2200" dirty="0" err="1" smtClean="0"/>
                        <a:t>Millions</a:t>
                      </a:r>
                      <a:r>
                        <a:rPr lang="tr-TR" sz="2200" dirty="0" smtClean="0"/>
                        <a:t>)</a:t>
                      </a:r>
                      <a:endParaRPr lang="tr-TR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127</a:t>
                      </a:r>
                      <a:endParaRPr lang="tr-TR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130</a:t>
                      </a:r>
                      <a:endParaRPr lang="tr-TR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136</a:t>
                      </a:r>
                      <a:endParaRPr lang="tr-TR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145</a:t>
                      </a:r>
                      <a:endParaRPr lang="tr-TR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158</a:t>
                      </a:r>
                      <a:endParaRPr lang="tr-TR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178</a:t>
                      </a:r>
                      <a:endParaRPr lang="tr-TR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dirty="0" smtClean="0"/>
                        <a:t>211</a:t>
                      </a:r>
                      <a:endParaRPr lang="tr-TR" sz="22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0" y="2276872"/>
            <a:ext cx="8506960" cy="453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0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08" y="3429987"/>
            <a:ext cx="6369544" cy="3396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1"/>
          <a:stretch/>
        </p:blipFill>
        <p:spPr>
          <a:xfrm>
            <a:off x="1357745" y="145495"/>
            <a:ext cx="6369544" cy="329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239013" y="636828"/>
            <a:ext cx="8705719" cy="821507"/>
          </a:xfrm>
        </p:spPr>
        <p:txBody>
          <a:bodyPr>
            <a:normAutofit/>
          </a:bodyPr>
          <a:lstStyle/>
          <a:p>
            <a:pPr algn="just"/>
            <a:r>
              <a:rPr lang="en-US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Creating a vector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with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constant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spacing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by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specifying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the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first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term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,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the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spacing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,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and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the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last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tr-TR" sz="26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term</a:t>
            </a:r>
            <a:r>
              <a:rPr lang="tr-TR" sz="2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endParaRPr lang="en-US" sz="26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59"/>
          <a:stretch/>
        </p:blipFill>
        <p:spPr>
          <a:xfrm>
            <a:off x="591538" y="1663544"/>
            <a:ext cx="7960924" cy="198148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85"/>
          <a:stretch/>
        </p:blipFill>
        <p:spPr>
          <a:xfrm>
            <a:off x="692282" y="5353706"/>
            <a:ext cx="7840158" cy="955614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3682101" y="3855166"/>
            <a:ext cx="1824730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sz="2400" b="1" dirty="0" smtClean="0"/>
              <a:t>First </a:t>
            </a:r>
            <a:r>
              <a:rPr lang="tr-TR" sz="2400" b="1" dirty="0" err="1" smtClean="0"/>
              <a:t>term</a:t>
            </a:r>
            <a:r>
              <a:rPr lang="tr-TR" sz="2400" b="1" dirty="0" smtClean="0"/>
              <a:t>: m</a:t>
            </a:r>
          </a:p>
          <a:p>
            <a:r>
              <a:rPr lang="tr-TR" sz="2400" b="1" dirty="0" err="1"/>
              <a:t>Spacing</a:t>
            </a:r>
            <a:r>
              <a:rPr lang="tr-TR" sz="2400" b="1" dirty="0"/>
              <a:t>: </a:t>
            </a:r>
            <a:r>
              <a:rPr lang="tr-TR" sz="2400" b="1" dirty="0" smtClean="0"/>
              <a:t>q</a:t>
            </a:r>
          </a:p>
          <a:p>
            <a:r>
              <a:rPr lang="tr-TR" sz="2400" b="1" dirty="0" err="1" smtClean="0"/>
              <a:t>Last</a:t>
            </a:r>
            <a:r>
              <a:rPr lang="tr-TR" sz="2400" b="1" dirty="0" smtClean="0"/>
              <a:t> </a:t>
            </a:r>
            <a:r>
              <a:rPr lang="tr-TR" sz="2400" b="1" dirty="0" err="1" smtClean="0"/>
              <a:t>term</a:t>
            </a:r>
            <a:r>
              <a:rPr lang="tr-TR" sz="2400" b="1" dirty="0" smtClean="0"/>
              <a:t>: n</a:t>
            </a:r>
          </a:p>
        </p:txBody>
      </p:sp>
    </p:spTree>
    <p:extLst>
      <p:ext uri="{BB962C8B-B14F-4D97-AF65-F5344CB8AC3E}">
        <p14:creationId xmlns:p14="http://schemas.microsoft.com/office/powerpoint/2010/main" val="182255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2619</TotalTime>
  <Words>2466</Words>
  <Application>Microsoft Office PowerPoint</Application>
  <PresentationFormat>Ekran Gösterisi (4:3)</PresentationFormat>
  <Paragraphs>437</Paragraphs>
  <Slides>64</Slides>
  <Notes>29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64</vt:i4>
      </vt:variant>
    </vt:vector>
  </HeadingPairs>
  <TitlesOfParts>
    <vt:vector size="65" baseType="lpstr">
      <vt:lpstr>Office Theme</vt:lpstr>
      <vt:lpstr>BIL 108E Introduction to Scientific and Engineering Computing</vt:lpstr>
      <vt:lpstr>INTRODUCTION</vt:lpstr>
      <vt:lpstr>Creating One Dimensional Array (Vector)</vt:lpstr>
      <vt:lpstr>Creating One Dimensional Array (Vector)</vt:lpstr>
      <vt:lpstr>Creating One Dimensional Array (Vector)</vt:lpstr>
      <vt:lpstr>Creating a vector from a known list of numbers</vt:lpstr>
      <vt:lpstr>Creating a vector from a known list of numbers</vt:lpstr>
      <vt:lpstr>PowerPoint Sunusu</vt:lpstr>
      <vt:lpstr>Creating a vector with constant spacing by specifying the first term, the spacing, and the last term </vt:lpstr>
      <vt:lpstr>Creating a vector with constant spacing by specifying the first term, the spacing, and the last term </vt:lpstr>
      <vt:lpstr>If the numbers m, q and n are such that the value of n can not be obtained by adding q’s to m, then (for positive n) the last element in the vector will be the last number that does not exceeds n.</vt:lpstr>
      <vt:lpstr>Creating a vector with constant spacing by specifying the first and last terms, and the number of terms  </vt:lpstr>
      <vt:lpstr>PowerPoint Sunusu</vt:lpstr>
      <vt:lpstr>Creating Two Dimensional Array (Matrix)</vt:lpstr>
      <vt:lpstr>Creating Two Dimensional Array (Matrix)</vt:lpstr>
      <vt:lpstr>Creating Two Dimensional Array (Matrix)</vt:lpstr>
      <vt:lpstr>Creating Two Dimensional Array (Matrix)</vt:lpstr>
      <vt:lpstr>Creating Matrices</vt:lpstr>
      <vt:lpstr>Creating Matrices</vt:lpstr>
      <vt:lpstr>Creating Matrices</vt:lpstr>
      <vt:lpstr>The zeros, ones and eye commands </vt:lpstr>
      <vt:lpstr>The zeros, ones and eye commands </vt:lpstr>
      <vt:lpstr>Notes About Variables in MATLAB</vt:lpstr>
      <vt:lpstr>The Transpose Operator</vt:lpstr>
      <vt:lpstr>PowerPoint Sunusu</vt:lpstr>
      <vt:lpstr>Array Addressing</vt:lpstr>
      <vt:lpstr>Array Addressing - Vector</vt:lpstr>
      <vt:lpstr>Array Addressing - Vector</vt:lpstr>
      <vt:lpstr>Array Addressing – Matrix</vt:lpstr>
      <vt:lpstr>Using a Colon: For a Vector</vt:lpstr>
      <vt:lpstr>Using a Colon: For a Matrix</vt:lpstr>
      <vt:lpstr>PowerPoint Sunusu</vt:lpstr>
      <vt:lpstr>Adding Elements to Existing Variables</vt:lpstr>
      <vt:lpstr>Adding Elements to a Matrix</vt:lpstr>
      <vt:lpstr>Adding Elements to a Matrix</vt:lpstr>
      <vt:lpstr>Deleting Elements</vt:lpstr>
      <vt:lpstr>Built-In Functions for Handling Arrays</vt:lpstr>
      <vt:lpstr>Built-In Functions for Handling Arrays</vt:lpstr>
      <vt:lpstr>Example-1</vt:lpstr>
      <vt:lpstr>Example-2</vt:lpstr>
      <vt:lpstr>BIL 108E Introduction to Scientific and Engineering Computing</vt:lpstr>
      <vt:lpstr>Addition and Subtraction</vt:lpstr>
      <vt:lpstr>Addition and Subtraction</vt:lpstr>
      <vt:lpstr>Array Multiplication</vt:lpstr>
      <vt:lpstr>Array Multiplication</vt:lpstr>
      <vt:lpstr>Array Multiplication</vt:lpstr>
      <vt:lpstr>Array Multiplication</vt:lpstr>
      <vt:lpstr>Array Multiplication</vt:lpstr>
      <vt:lpstr>Array Division  more complex</vt:lpstr>
      <vt:lpstr>Array Division – Inverse of a Matrix  </vt:lpstr>
      <vt:lpstr>Array Division – Inverse of a Matrix  </vt:lpstr>
      <vt:lpstr>Array Division – Determinants </vt:lpstr>
      <vt:lpstr>Array Division – Left and Right Divisions</vt:lpstr>
      <vt:lpstr>Example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Slayt 1</dc:title>
  <dc:creator>ITU</dc:creator>
  <cp:lastModifiedBy>İpek Akın</cp:lastModifiedBy>
  <cp:revision>331</cp:revision>
  <dcterms:created xsi:type="dcterms:W3CDTF">2010-02-08T08:47:25Z</dcterms:created>
  <dcterms:modified xsi:type="dcterms:W3CDTF">2013-03-01T20:10:26Z</dcterms:modified>
</cp:coreProperties>
</file>